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8"/>
  </p:notesMasterIdLst>
  <p:sldIdLst>
    <p:sldId id="256" r:id="rId2"/>
    <p:sldId id="257" r:id="rId3"/>
    <p:sldId id="309" r:id="rId4"/>
    <p:sldId id="258" r:id="rId5"/>
    <p:sldId id="259" r:id="rId6"/>
    <p:sldId id="310" r:id="rId7"/>
    <p:sldId id="311" r:id="rId8"/>
    <p:sldId id="312" r:id="rId9"/>
    <p:sldId id="313" r:id="rId10"/>
    <p:sldId id="314" r:id="rId11"/>
    <p:sldId id="315" r:id="rId12"/>
    <p:sldId id="316" r:id="rId13"/>
    <p:sldId id="317" r:id="rId14"/>
    <p:sldId id="319" r:id="rId15"/>
    <p:sldId id="260" r:id="rId16"/>
    <p:sldId id="318" r:id="rId17"/>
  </p:sldIdLst>
  <p:sldSz cx="9144000" cy="5143500" type="screen16x9"/>
  <p:notesSz cx="6858000" cy="9144000"/>
  <p:embeddedFontLst>
    <p:embeddedFont>
      <p:font typeface="Bebas Neue" panose="020B0604020202020204" charset="0"/>
      <p:regular r:id="rId19"/>
    </p:embeddedFont>
    <p:embeddedFont>
      <p:font typeface="Inter" panose="020B0604020202020204" charset="0"/>
      <p:regular r:id="rId20"/>
      <p:bold r:id="rId21"/>
    </p:embeddedFont>
    <p:embeddedFont>
      <p:font typeface="Lato Light" panose="020F0502020204030203" pitchFamily="34" charset="0"/>
      <p:regular r:id="rId22"/>
      <p:italic r:id="rId23"/>
    </p:embeddedFont>
    <p:embeddedFont>
      <p:font typeface="Lexend Deca" panose="020B0604020202020204" charset="0"/>
      <p:regular r:id="rId24"/>
      <p:bold r:id="rId25"/>
    </p:embeddedFont>
    <p:embeddedFont>
      <p:font typeface="Poppins Light" panose="00000400000000000000" pitchFamily="2" charset="0"/>
      <p:regular r:id="rId26"/>
    </p:embeddedFont>
    <p:embeddedFont>
      <p:font typeface="Poppins Medium" panose="00000600000000000000" pitchFamily="2"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BE5"/>
    <a:srgbClr val="00B050"/>
    <a:srgbClr val="FA4C4C"/>
    <a:srgbClr val="86B0EB"/>
    <a:srgbClr val="6BBD9B"/>
    <a:srgbClr val="9BB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C69EC7-4C87-4114-ADDC-D12082EBAA95}">
  <a:tblStyle styleId="{28C69EC7-4C87-4114-ADDC-D12082EBAA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3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363d899a2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363d899a2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34c999f7b1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34c999f7b1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110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34c999f7b1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34c999f7b1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0968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34c999f7b1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34c999f7b1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2699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34c999f7b1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34c999f7b1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882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34c999f7b1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34c999f7b1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379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363d899a22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363d899a2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363d899a2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363d899a2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247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34c999f7b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34c999f7b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34c999f7b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34c999f7b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5695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63d899a2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63d899a2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34c999f7b1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34c999f7b1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34c999f7b1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34c999f7b1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369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34c999f7b1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34c999f7b1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008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34c999f7b1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34c999f7b1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703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34c999f7b1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34c999f7b1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503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912475" y="0"/>
            <a:ext cx="3231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239000" y="535000"/>
            <a:ext cx="4359000" cy="15777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239000" y="2025100"/>
            <a:ext cx="2846100" cy="71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12129" y="0"/>
            <a:ext cx="5599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1192433" y="2639425"/>
            <a:ext cx="3248700" cy="1258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360608" y="1259450"/>
            <a:ext cx="3080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a:spLocks noGrp="1"/>
          </p:cNvSpPr>
          <p:nvPr>
            <p:ph type="subTitle" idx="1"/>
          </p:nvPr>
        </p:nvSpPr>
        <p:spPr>
          <a:xfrm>
            <a:off x="1192433" y="3789550"/>
            <a:ext cx="2739600" cy="6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p:nvPr/>
        </p:nvSpPr>
        <p:spPr>
          <a:xfrm>
            <a:off x="10575" y="4614200"/>
            <a:ext cx="9133500" cy="5292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12125" y="3915825"/>
            <a:ext cx="9156000" cy="122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3060137" y="1140100"/>
            <a:ext cx="50859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3060252" y="1981900"/>
            <a:ext cx="5085900" cy="14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0"/>
        <p:cNvGrpSpPr/>
        <p:nvPr/>
      </p:nvGrpSpPr>
      <p:grpSpPr>
        <a:xfrm>
          <a:off x="0" y="0"/>
          <a:ext cx="0" cy="0"/>
          <a:chOff x="0" y="0"/>
          <a:chExt cx="0" cy="0"/>
        </a:xfrm>
      </p:grpSpPr>
      <p:sp>
        <p:nvSpPr>
          <p:cNvPr id="51" name="Google Shape;51;p13"/>
          <p:cNvSpPr/>
          <p:nvPr/>
        </p:nvSpPr>
        <p:spPr>
          <a:xfrm>
            <a:off x="-8400" y="4851953"/>
            <a:ext cx="9156000" cy="30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txBox="1">
            <a:spLocks noGrp="1"/>
          </p:cNvSpPr>
          <p:nvPr>
            <p:ph type="title" hasCustomPrompt="1"/>
          </p:nvPr>
        </p:nvSpPr>
        <p:spPr>
          <a:xfrm>
            <a:off x="762475" y="1314250"/>
            <a:ext cx="66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1"/>
          </p:nvPr>
        </p:nvSpPr>
        <p:spPr>
          <a:xfrm>
            <a:off x="715100" y="2312575"/>
            <a:ext cx="2331600" cy="48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4" name="Google Shape;54;p13"/>
          <p:cNvSpPr txBox="1">
            <a:spLocks noGrp="1"/>
          </p:cNvSpPr>
          <p:nvPr>
            <p:ph type="title" idx="2" hasCustomPrompt="1"/>
          </p:nvPr>
        </p:nvSpPr>
        <p:spPr>
          <a:xfrm>
            <a:off x="3573008" y="1314250"/>
            <a:ext cx="5727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3"/>
          </p:nvPr>
        </p:nvSpPr>
        <p:spPr>
          <a:xfrm>
            <a:off x="3398900" y="2312575"/>
            <a:ext cx="2331600" cy="48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4" hasCustomPrompt="1"/>
          </p:nvPr>
        </p:nvSpPr>
        <p:spPr>
          <a:xfrm>
            <a:off x="6210642" y="1314250"/>
            <a:ext cx="5727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subTitle" idx="5"/>
          </p:nvPr>
        </p:nvSpPr>
        <p:spPr>
          <a:xfrm>
            <a:off x="6087600" y="2312574"/>
            <a:ext cx="2331600" cy="482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6" hasCustomPrompt="1"/>
          </p:nvPr>
        </p:nvSpPr>
        <p:spPr>
          <a:xfrm>
            <a:off x="762483" y="3106232"/>
            <a:ext cx="66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7"/>
          </p:nvPr>
        </p:nvSpPr>
        <p:spPr>
          <a:xfrm>
            <a:off x="720000" y="4118143"/>
            <a:ext cx="2331600" cy="48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8" hasCustomPrompt="1"/>
          </p:nvPr>
        </p:nvSpPr>
        <p:spPr>
          <a:xfrm>
            <a:off x="3572996" y="3112473"/>
            <a:ext cx="5727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9"/>
          </p:nvPr>
        </p:nvSpPr>
        <p:spPr>
          <a:xfrm>
            <a:off x="3403800" y="4118143"/>
            <a:ext cx="2331600" cy="48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13" hasCustomPrompt="1"/>
          </p:nvPr>
        </p:nvSpPr>
        <p:spPr>
          <a:xfrm>
            <a:off x="6203917" y="3112473"/>
            <a:ext cx="5727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4"/>
          </p:nvPr>
        </p:nvSpPr>
        <p:spPr>
          <a:xfrm>
            <a:off x="6087600" y="4118140"/>
            <a:ext cx="2331600" cy="484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13"/>
          <p:cNvSpPr txBox="1">
            <a:spLocks noGrp="1"/>
          </p:cNvSpPr>
          <p:nvPr>
            <p:ph type="subTitle" idx="16"/>
          </p:nvPr>
        </p:nvSpPr>
        <p:spPr>
          <a:xfrm>
            <a:off x="715100" y="1907767"/>
            <a:ext cx="2331600" cy="58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6" name="Google Shape;66;p13"/>
          <p:cNvSpPr txBox="1">
            <a:spLocks noGrp="1"/>
          </p:cNvSpPr>
          <p:nvPr>
            <p:ph type="subTitle" idx="17"/>
          </p:nvPr>
        </p:nvSpPr>
        <p:spPr>
          <a:xfrm>
            <a:off x="3403802" y="1907767"/>
            <a:ext cx="2331600" cy="58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7" name="Google Shape;67;p13"/>
          <p:cNvSpPr txBox="1">
            <a:spLocks noGrp="1"/>
          </p:cNvSpPr>
          <p:nvPr>
            <p:ph type="subTitle" idx="18"/>
          </p:nvPr>
        </p:nvSpPr>
        <p:spPr>
          <a:xfrm>
            <a:off x="6092499" y="1907767"/>
            <a:ext cx="2331600" cy="582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8" name="Google Shape;68;p13"/>
          <p:cNvSpPr txBox="1">
            <a:spLocks noGrp="1"/>
          </p:cNvSpPr>
          <p:nvPr>
            <p:ph type="subTitle" idx="19"/>
          </p:nvPr>
        </p:nvSpPr>
        <p:spPr>
          <a:xfrm>
            <a:off x="715100" y="3718245"/>
            <a:ext cx="2331600" cy="58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9" name="Google Shape;69;p13"/>
          <p:cNvSpPr txBox="1">
            <a:spLocks noGrp="1"/>
          </p:cNvSpPr>
          <p:nvPr>
            <p:ph type="subTitle" idx="20"/>
          </p:nvPr>
        </p:nvSpPr>
        <p:spPr>
          <a:xfrm>
            <a:off x="3403805" y="3718245"/>
            <a:ext cx="2331600" cy="58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0" name="Google Shape;70;p13"/>
          <p:cNvSpPr txBox="1">
            <a:spLocks noGrp="1"/>
          </p:cNvSpPr>
          <p:nvPr>
            <p:ph type="subTitle" idx="21"/>
          </p:nvPr>
        </p:nvSpPr>
        <p:spPr>
          <a:xfrm>
            <a:off x="6092499" y="3718242"/>
            <a:ext cx="2331600" cy="58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400" b="1">
                <a:solidFill>
                  <a:schemeClr val="lt2"/>
                </a:solidFill>
                <a:latin typeface="Lexend Deca"/>
                <a:ea typeface="Lexend Deca"/>
                <a:cs typeface="Lexend Deca"/>
                <a:sym typeface="Lexend De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7"/>
        <p:cNvGrpSpPr/>
        <p:nvPr/>
      </p:nvGrpSpPr>
      <p:grpSpPr>
        <a:xfrm>
          <a:off x="0" y="0"/>
          <a:ext cx="0" cy="0"/>
          <a:chOff x="0" y="0"/>
          <a:chExt cx="0" cy="0"/>
        </a:xfrm>
      </p:grpSpPr>
      <p:sp>
        <p:nvSpPr>
          <p:cNvPr id="178" name="Google Shape;178;p29"/>
          <p:cNvSpPr/>
          <p:nvPr/>
        </p:nvSpPr>
        <p:spPr>
          <a:xfrm>
            <a:off x="10575" y="4303400"/>
            <a:ext cx="91335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29"/>
          <p:cNvGrpSpPr/>
          <p:nvPr/>
        </p:nvGrpSpPr>
        <p:grpSpPr>
          <a:xfrm rot="10800000">
            <a:off x="5546350" y="-481975"/>
            <a:ext cx="4988000" cy="4351750"/>
            <a:chOff x="-1292600" y="927725"/>
            <a:chExt cx="4988000" cy="4351750"/>
          </a:xfrm>
        </p:grpSpPr>
        <p:sp>
          <p:nvSpPr>
            <p:cNvPr id="180" name="Google Shape;180;p29"/>
            <p:cNvSpPr/>
            <p:nvPr/>
          </p:nvSpPr>
          <p:spPr>
            <a:xfrm>
              <a:off x="-12926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7105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1284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453700" y="43312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10358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16179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537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53700" y="31967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53700" y="48984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16179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1617900" y="48984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2183400" y="376397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27489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453700" y="26294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453700" y="20622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453700" y="1494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453700" y="9277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1617900" y="31967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33144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27489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00"/>
        <p:cNvGrpSpPr/>
        <p:nvPr/>
      </p:nvGrpSpPr>
      <p:grpSpPr>
        <a:xfrm>
          <a:off x="0" y="0"/>
          <a:ext cx="0" cy="0"/>
          <a:chOff x="0" y="0"/>
          <a:chExt cx="0" cy="0"/>
        </a:xfrm>
      </p:grpSpPr>
      <p:sp>
        <p:nvSpPr>
          <p:cNvPr id="201" name="Google Shape;201;p30"/>
          <p:cNvSpPr/>
          <p:nvPr/>
        </p:nvSpPr>
        <p:spPr>
          <a:xfrm>
            <a:off x="10575" y="0"/>
            <a:ext cx="9133500" cy="8400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30"/>
          <p:cNvGrpSpPr/>
          <p:nvPr/>
        </p:nvGrpSpPr>
        <p:grpSpPr>
          <a:xfrm>
            <a:off x="-1064000" y="2985125"/>
            <a:ext cx="4988000" cy="2650000"/>
            <a:chOff x="-1064000" y="2985125"/>
            <a:chExt cx="4988000" cy="2650000"/>
          </a:xfrm>
        </p:grpSpPr>
        <p:sp>
          <p:nvSpPr>
            <p:cNvPr id="203" name="Google Shape;203;p30"/>
            <p:cNvSpPr/>
            <p:nvPr/>
          </p:nvSpPr>
          <p:spPr>
            <a:xfrm rot="10800000" flipH="1">
              <a:off x="-10640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rot="10800000" flipH="1">
              <a:off x="-4819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rot="10800000" flipH="1">
              <a:off x="1002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rot="10800000" flipH="1">
              <a:off x="682300" y="355237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rot="10800000" flipH="1">
              <a:off x="12644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rot="10800000" flipH="1">
              <a:off x="18465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rot="10800000" flipH="1">
              <a:off x="682300" y="4119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rot="10800000" flipH="1">
              <a:off x="682300" y="46868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rot="10800000" flipH="1">
              <a:off x="682300" y="29851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p:nvPr/>
          </p:nvSpPr>
          <p:spPr>
            <a:xfrm rot="10800000" flipH="1">
              <a:off x="1846500" y="4119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rot="10800000" flipH="1">
              <a:off x="1846500" y="29851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rot="10800000" flipH="1">
              <a:off x="2412000" y="41196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10800000" flipH="1">
              <a:off x="2977500" y="4119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rot="10800000" flipH="1">
              <a:off x="682300" y="52541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rot="10800000" flipH="1">
              <a:off x="1846500" y="46868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rot="10800000" flipH="1">
              <a:off x="3543000" y="4119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rot="10800000" flipH="1">
              <a:off x="2977500" y="35523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Lexend Deca"/>
              <a:buNone/>
              <a:defRPr sz="3500" b="1">
                <a:solidFill>
                  <a:schemeClr val="lt2"/>
                </a:solidFill>
                <a:latin typeface="Lexend Deca"/>
                <a:ea typeface="Lexend Deca"/>
                <a:cs typeface="Lexend Deca"/>
                <a:sym typeface="Lexend Deca"/>
              </a:defRPr>
            </a:lvl1pPr>
            <a:lvl2pPr lvl="1"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2pPr>
            <a:lvl3pPr lvl="2"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3pPr>
            <a:lvl4pPr lvl="3"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4pPr>
            <a:lvl5pPr lvl="4"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5pPr>
            <a:lvl6pPr lvl="5"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6pPr>
            <a:lvl7pPr lvl="6"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7pPr>
            <a:lvl8pPr lvl="7"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8pPr>
            <a:lvl9pPr lvl="8" rtl="0">
              <a:spcBef>
                <a:spcPts val="0"/>
              </a:spcBef>
              <a:spcAft>
                <a:spcPts val="0"/>
              </a:spcAft>
              <a:buClr>
                <a:schemeClr val="lt2"/>
              </a:buClr>
              <a:buSzPts val="3500"/>
              <a:buFont typeface="Bebas Neue"/>
              <a:buNone/>
              <a:defRPr sz="3500">
                <a:solidFill>
                  <a:schemeClr val="lt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1pPr>
            <a:lvl2pPr marL="914400" lvl="1"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2pPr>
            <a:lvl3pPr marL="1371600" lvl="2"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3pPr>
            <a:lvl4pPr marL="1828800" lvl="3"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4pPr>
            <a:lvl5pPr marL="2286000" lvl="4"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5pPr>
            <a:lvl6pPr marL="2743200" lvl="5"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6pPr>
            <a:lvl7pPr marL="3200400" lvl="6"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7pPr>
            <a:lvl8pPr marL="3657600" lvl="7"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8pPr>
            <a:lvl9pPr marL="4114800" lvl="8" indent="-317500">
              <a:lnSpc>
                <a:spcPct val="100000"/>
              </a:lnSpc>
              <a:spcBef>
                <a:spcPts val="1600"/>
              </a:spcBef>
              <a:spcAft>
                <a:spcPts val="1600"/>
              </a:spcAft>
              <a:buClr>
                <a:schemeClr val="lt1"/>
              </a:buClr>
              <a:buSzPts val="1400"/>
              <a:buFont typeface="Inter"/>
              <a:buChar char="■"/>
              <a:defRPr>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8" r:id="rId5"/>
    <p:sldLayoutId id="2147483659" r:id="rId6"/>
    <p:sldLayoutId id="2147483675" r:id="rId7"/>
    <p:sldLayoutId id="214748367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4"/>
          <p:cNvSpPr txBox="1">
            <a:spLocks noGrp="1"/>
          </p:cNvSpPr>
          <p:nvPr>
            <p:ph type="ctrTitle"/>
          </p:nvPr>
        </p:nvSpPr>
        <p:spPr>
          <a:xfrm>
            <a:off x="566638" y="285618"/>
            <a:ext cx="4359000" cy="157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Poppins Medium" panose="00000600000000000000" pitchFamily="2" charset="0"/>
                <a:cs typeface="Poppins Medium" panose="00000600000000000000" pitchFamily="2" charset="0"/>
              </a:rPr>
              <a:t>BANK LOAN </a:t>
            </a:r>
            <a:r>
              <a:rPr lang="en" dirty="0">
                <a:solidFill>
                  <a:schemeClr val="dk2"/>
                </a:solidFill>
                <a:latin typeface="Poppins Medium" panose="00000600000000000000" pitchFamily="2" charset="0"/>
                <a:cs typeface="Poppins Medium" panose="00000600000000000000" pitchFamily="2" charset="0"/>
              </a:rPr>
              <a:t>ANALYSIS</a:t>
            </a:r>
            <a:endParaRPr dirty="0">
              <a:solidFill>
                <a:schemeClr val="dk2"/>
              </a:solidFill>
              <a:latin typeface="Poppins Medium" panose="00000600000000000000" pitchFamily="2" charset="0"/>
              <a:cs typeface="Poppins Medium" panose="00000600000000000000" pitchFamily="2" charset="0"/>
            </a:endParaRPr>
          </a:p>
        </p:txBody>
      </p:sp>
      <p:sp>
        <p:nvSpPr>
          <p:cNvPr id="231" name="Google Shape;231;p34"/>
          <p:cNvSpPr txBox="1">
            <a:spLocks noGrp="1"/>
          </p:cNvSpPr>
          <p:nvPr>
            <p:ph type="subTitle" idx="1"/>
          </p:nvPr>
        </p:nvSpPr>
        <p:spPr>
          <a:xfrm>
            <a:off x="566638" y="3840458"/>
            <a:ext cx="3030441" cy="7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Poppins Medium" panose="00000600000000000000" pitchFamily="2" charset="0"/>
                <a:cs typeface="Poppins Medium" panose="00000600000000000000" pitchFamily="2" charset="0"/>
              </a:rPr>
              <a:t>Prithu Sharma</a:t>
            </a:r>
          </a:p>
          <a:p>
            <a:pPr marL="0" lvl="0" indent="0" algn="l" rtl="0">
              <a:spcBef>
                <a:spcPts val="0"/>
              </a:spcBef>
              <a:spcAft>
                <a:spcPts val="0"/>
              </a:spcAft>
              <a:buNone/>
            </a:pPr>
            <a:r>
              <a:rPr lang="en" dirty="0">
                <a:latin typeface="Poppins Medium" panose="00000600000000000000" pitchFamily="2" charset="0"/>
                <a:cs typeface="Poppins Medium" panose="00000600000000000000" pitchFamily="2" charset="0"/>
              </a:rPr>
              <a:t>Imarticus Learning, Jaipur</a:t>
            </a:r>
            <a:endParaRPr dirty="0">
              <a:latin typeface="Poppins Medium" panose="00000600000000000000" pitchFamily="2" charset="0"/>
              <a:cs typeface="Poppins Medium" panose="00000600000000000000" pitchFamily="2" charset="0"/>
            </a:endParaRPr>
          </a:p>
        </p:txBody>
      </p:sp>
      <p:pic>
        <p:nvPicPr>
          <p:cNvPr id="232" name="Google Shape;232;p34"/>
          <p:cNvPicPr preferRelativeResize="0"/>
          <p:nvPr/>
        </p:nvPicPr>
        <p:blipFill rotWithShape="1">
          <a:blip r:embed="rId3">
            <a:alphaModFix/>
          </a:blip>
          <a:srcRect t="31903" b="1407"/>
          <a:stretch/>
        </p:blipFill>
        <p:spPr>
          <a:xfrm>
            <a:off x="4631050" y="2591900"/>
            <a:ext cx="1899600" cy="1899600"/>
          </a:xfrm>
          <a:prstGeom prst="round2SameRect">
            <a:avLst>
              <a:gd name="adj1" fmla="val 0"/>
              <a:gd name="adj2" fmla="val 50000"/>
            </a:avLst>
          </a:prstGeom>
          <a:noFill/>
          <a:ln>
            <a:noFill/>
          </a:ln>
        </p:spPr>
      </p:pic>
      <p:pic>
        <p:nvPicPr>
          <p:cNvPr id="233" name="Google Shape;233;p34"/>
          <p:cNvPicPr preferRelativeResize="0"/>
          <p:nvPr/>
        </p:nvPicPr>
        <p:blipFill rotWithShape="1">
          <a:blip r:embed="rId4">
            <a:alphaModFix/>
          </a:blip>
          <a:srcRect l="43882" r="-135"/>
          <a:stretch/>
        </p:blipFill>
        <p:spPr>
          <a:xfrm>
            <a:off x="6520125" y="695850"/>
            <a:ext cx="1899600" cy="1899600"/>
          </a:xfrm>
          <a:prstGeom prst="rect">
            <a:avLst/>
          </a:prstGeom>
          <a:noFill/>
          <a:ln>
            <a:noFill/>
          </a:ln>
        </p:spPr>
      </p:pic>
      <p:pic>
        <p:nvPicPr>
          <p:cNvPr id="234" name="Google Shape;234;p34"/>
          <p:cNvPicPr preferRelativeResize="0"/>
          <p:nvPr/>
        </p:nvPicPr>
        <p:blipFill rotWithShape="1">
          <a:blip r:embed="rId5">
            <a:alphaModFix/>
          </a:blip>
          <a:srcRect l="15354" r="12354" b="4607"/>
          <a:stretch/>
        </p:blipFill>
        <p:spPr>
          <a:xfrm>
            <a:off x="6569408" y="2633092"/>
            <a:ext cx="1822200" cy="1803300"/>
          </a:xfrm>
          <a:prstGeom prst="ellipse">
            <a:avLst/>
          </a:prstGeom>
          <a:noFill/>
          <a:ln w="38100" cap="flat" cmpd="sng">
            <a:solidFill>
              <a:schemeClr val="dk2"/>
            </a:solidFill>
            <a:prstDash val="solid"/>
            <a:round/>
            <a:headEnd type="none" w="sm" len="sm"/>
            <a:tailEnd type="none" w="sm" len="sm"/>
          </a:ln>
        </p:spPr>
      </p:pic>
      <p:grpSp>
        <p:nvGrpSpPr>
          <p:cNvPr id="235" name="Google Shape;235;p34"/>
          <p:cNvGrpSpPr/>
          <p:nvPr/>
        </p:nvGrpSpPr>
        <p:grpSpPr>
          <a:xfrm>
            <a:off x="-194414" y="1541813"/>
            <a:ext cx="3241700" cy="3788757"/>
            <a:chOff x="453700" y="927725"/>
            <a:chExt cx="3241700" cy="3788757"/>
          </a:xfrm>
        </p:grpSpPr>
        <p:sp>
          <p:nvSpPr>
            <p:cNvPr id="237" name="Google Shape;237;p34"/>
            <p:cNvSpPr/>
            <p:nvPr/>
          </p:nvSpPr>
          <p:spPr>
            <a:xfrm>
              <a:off x="453700" y="43312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4"/>
            <p:cNvSpPr/>
            <p:nvPr/>
          </p:nvSpPr>
          <p:spPr>
            <a:xfrm>
              <a:off x="10358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p:nvPr/>
          </p:nvSpPr>
          <p:spPr>
            <a:xfrm>
              <a:off x="16179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4"/>
            <p:cNvSpPr/>
            <p:nvPr/>
          </p:nvSpPr>
          <p:spPr>
            <a:xfrm>
              <a:off x="4537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4"/>
            <p:cNvSpPr/>
            <p:nvPr/>
          </p:nvSpPr>
          <p:spPr>
            <a:xfrm>
              <a:off x="453700" y="31967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p:nvPr/>
          </p:nvSpPr>
          <p:spPr>
            <a:xfrm>
              <a:off x="2183400" y="4335479"/>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4"/>
            <p:cNvSpPr/>
            <p:nvPr/>
          </p:nvSpPr>
          <p:spPr>
            <a:xfrm>
              <a:off x="453700" y="26294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4"/>
            <p:cNvSpPr/>
            <p:nvPr/>
          </p:nvSpPr>
          <p:spPr>
            <a:xfrm>
              <a:off x="453700" y="20622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453700" y="1494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4"/>
            <p:cNvSpPr/>
            <p:nvPr/>
          </p:nvSpPr>
          <p:spPr>
            <a:xfrm>
              <a:off x="453700" y="9277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3314400" y="4335482"/>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27489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6" name="Google Shape;326;p37"/>
          <p:cNvGrpSpPr/>
          <p:nvPr/>
        </p:nvGrpSpPr>
        <p:grpSpPr>
          <a:xfrm>
            <a:off x="6686086" y="-205110"/>
            <a:ext cx="2708200" cy="2650000"/>
            <a:chOff x="6048779" y="-45783"/>
            <a:chExt cx="2708200" cy="2650000"/>
          </a:xfrm>
        </p:grpSpPr>
        <p:grpSp>
          <p:nvGrpSpPr>
            <p:cNvPr id="327" name="Google Shape;327;p37"/>
            <p:cNvGrpSpPr/>
            <p:nvPr/>
          </p:nvGrpSpPr>
          <p:grpSpPr>
            <a:xfrm>
              <a:off x="8375979" y="-45783"/>
              <a:ext cx="381000" cy="2650000"/>
              <a:chOff x="546713" y="-723100"/>
              <a:chExt cx="381000" cy="2650000"/>
            </a:xfrm>
          </p:grpSpPr>
          <p:sp>
            <p:nvSpPr>
              <p:cNvPr id="328" name="Google Shape;328;p37"/>
              <p:cNvSpPr/>
              <p:nvPr/>
            </p:nvSpPr>
            <p:spPr>
              <a:xfrm rot="10800000" flipH="1">
                <a:off x="546713" y="-7231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rot="10800000" flipH="1">
                <a:off x="546713" y="-1558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rot="10800000" flipH="1">
                <a:off x="546713" y="4114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rot="10800000" flipH="1">
                <a:off x="546713" y="9786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rot="10800000" flipH="1">
                <a:off x="546713" y="1545900"/>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7"/>
            <p:cNvSpPr/>
            <p:nvPr/>
          </p:nvSpPr>
          <p:spPr>
            <a:xfrm rot="10800000" flipH="1">
              <a:off x="77941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rot="10800000" flipH="1">
              <a:off x="72123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rot="10800000" flipH="1">
              <a:off x="66305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rot="10800000" flipH="1">
              <a:off x="60487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itle 2">
            <a:extLst>
              <a:ext uri="{FF2B5EF4-FFF2-40B4-BE49-F238E27FC236}">
                <a16:creationId xmlns:a16="http://schemas.microsoft.com/office/drawing/2014/main" id="{4B9C0676-CD2D-4A95-8BE2-A89B6C023B28}"/>
              </a:ext>
            </a:extLst>
          </p:cNvPr>
          <p:cNvSpPr>
            <a:spLocks noGrp="1"/>
          </p:cNvSpPr>
          <p:nvPr>
            <p:ph type="title"/>
          </p:nvPr>
        </p:nvSpPr>
        <p:spPr>
          <a:xfrm>
            <a:off x="200475" y="160404"/>
            <a:ext cx="7649211" cy="572700"/>
          </a:xfrm>
        </p:spPr>
        <p:txBody>
          <a:bodyPr/>
          <a:lstStyle/>
          <a:p>
            <a:r>
              <a:rPr lang="en-US" sz="3200" dirty="0">
                <a:solidFill>
                  <a:srgbClr val="9BBEEE"/>
                </a:solidFill>
                <a:latin typeface="Poppins Medium" panose="00000600000000000000" pitchFamily="2" charset="0"/>
                <a:cs typeface="Poppins Medium" panose="00000600000000000000" pitchFamily="2" charset="0"/>
              </a:rPr>
              <a:t>REGIONAL LOAN ANALYSIS BY </a:t>
            </a:r>
            <a:r>
              <a:rPr lang="en-US" sz="3200" dirty="0">
                <a:solidFill>
                  <a:srgbClr val="6BBD9B"/>
                </a:solidFill>
                <a:latin typeface="Poppins Medium" panose="00000600000000000000" pitchFamily="2" charset="0"/>
                <a:cs typeface="Poppins Medium" panose="00000600000000000000" pitchFamily="2" charset="0"/>
              </a:rPr>
              <a:t>STATE</a:t>
            </a:r>
            <a:endParaRPr lang="en-IN" sz="3200" dirty="0">
              <a:solidFill>
                <a:srgbClr val="6BBD9B"/>
              </a:solidFill>
              <a:latin typeface="Poppins Medium" panose="00000600000000000000" pitchFamily="2" charset="0"/>
              <a:cs typeface="Poppins Medium" panose="00000600000000000000" pitchFamily="2" charset="0"/>
            </a:endParaRPr>
          </a:p>
        </p:txBody>
      </p:sp>
      <p:sp>
        <p:nvSpPr>
          <p:cNvPr id="26" name="Rectangle 25">
            <a:extLst>
              <a:ext uri="{FF2B5EF4-FFF2-40B4-BE49-F238E27FC236}">
                <a16:creationId xmlns:a16="http://schemas.microsoft.com/office/drawing/2014/main" id="{6D058749-6113-4D2C-B88B-3922E5848009}"/>
              </a:ext>
            </a:extLst>
          </p:cNvPr>
          <p:cNvSpPr/>
          <p:nvPr/>
        </p:nvSpPr>
        <p:spPr>
          <a:xfrm>
            <a:off x="200475" y="4148031"/>
            <a:ext cx="8609343" cy="707886"/>
          </a:xfrm>
          <a:prstGeom prst="rect">
            <a:avLst/>
          </a:prstGeom>
        </p:spPr>
        <p:txBody>
          <a:bodyPr wrap="square">
            <a:spAutoFit/>
          </a:bodyPr>
          <a:lstStyle/>
          <a:p>
            <a:pPr marL="171450" indent="-171450">
              <a:buFontTx/>
              <a:buChar char="-"/>
            </a:pPr>
            <a:r>
              <a:rPr lang="en-US" sz="1000" dirty="0">
                <a:solidFill>
                  <a:srgbClr val="002060"/>
                </a:solidFill>
                <a:latin typeface="Poppins Light" panose="00000400000000000000" pitchFamily="2" charset="0"/>
                <a:ea typeface="Montserrat Light" charset="0"/>
                <a:cs typeface="Poppins Light" panose="00000400000000000000" pitchFamily="2" charset="0"/>
              </a:rPr>
              <a:t>The dataset contains information about the bank which has its branches all over USA. </a:t>
            </a:r>
          </a:p>
          <a:p>
            <a:pPr marL="171450" indent="-171450">
              <a:buFontTx/>
              <a:buChar char="-"/>
            </a:pPr>
            <a:r>
              <a:rPr lang="en-US" sz="1000" dirty="0">
                <a:solidFill>
                  <a:srgbClr val="002060"/>
                </a:solidFill>
                <a:latin typeface="Poppins Light" panose="00000400000000000000" pitchFamily="2" charset="0"/>
                <a:ea typeface="Montserrat Light" charset="0"/>
                <a:cs typeface="Poppins Light" panose="00000400000000000000" pitchFamily="2" charset="0"/>
              </a:rPr>
              <a:t>Most amount of loan applications were from the state of California. It is also the leader in Total Funded amount and Total amount received.</a:t>
            </a:r>
          </a:p>
          <a:p>
            <a:pPr marL="171450" indent="-171450">
              <a:buFontTx/>
              <a:buChar char="-"/>
            </a:pPr>
            <a:r>
              <a:rPr lang="en-US" sz="1000" dirty="0">
                <a:solidFill>
                  <a:srgbClr val="002060"/>
                </a:solidFill>
                <a:latin typeface="Poppins Light" panose="00000400000000000000" pitchFamily="2" charset="0"/>
                <a:ea typeface="Montserrat Light" charset="0"/>
                <a:cs typeface="Poppins Light" panose="00000400000000000000" pitchFamily="2" charset="0"/>
              </a:rPr>
              <a:t>Least loan applications were from Maine, so was the total loan amount funded and total amount received.</a:t>
            </a:r>
          </a:p>
        </p:txBody>
      </p:sp>
      <p:pic>
        <p:nvPicPr>
          <p:cNvPr id="4" name="Picture 3">
            <a:extLst>
              <a:ext uri="{FF2B5EF4-FFF2-40B4-BE49-F238E27FC236}">
                <a16:creationId xmlns:a16="http://schemas.microsoft.com/office/drawing/2014/main" id="{E53B9BAF-F130-44EA-94C2-9AF8C693CA08}"/>
              </a:ext>
            </a:extLst>
          </p:cNvPr>
          <p:cNvPicPr>
            <a:picLocks noChangeAspect="1"/>
          </p:cNvPicPr>
          <p:nvPr/>
        </p:nvPicPr>
        <p:blipFill>
          <a:blip r:embed="rId3"/>
          <a:stretch>
            <a:fillRect/>
          </a:stretch>
        </p:blipFill>
        <p:spPr>
          <a:xfrm>
            <a:off x="446942" y="1310391"/>
            <a:ext cx="3646142" cy="2052464"/>
          </a:xfrm>
          <a:prstGeom prst="rect">
            <a:avLst/>
          </a:prstGeom>
        </p:spPr>
      </p:pic>
      <p:pic>
        <p:nvPicPr>
          <p:cNvPr id="13" name="Picture 12">
            <a:extLst>
              <a:ext uri="{FF2B5EF4-FFF2-40B4-BE49-F238E27FC236}">
                <a16:creationId xmlns:a16="http://schemas.microsoft.com/office/drawing/2014/main" id="{E9652E14-7CBE-4019-B4A5-D9924C6501F3}"/>
              </a:ext>
            </a:extLst>
          </p:cNvPr>
          <p:cNvPicPr>
            <a:picLocks noChangeAspect="1"/>
          </p:cNvPicPr>
          <p:nvPr/>
        </p:nvPicPr>
        <p:blipFill>
          <a:blip r:embed="rId4"/>
          <a:stretch>
            <a:fillRect/>
          </a:stretch>
        </p:blipFill>
        <p:spPr>
          <a:xfrm>
            <a:off x="4841212" y="995469"/>
            <a:ext cx="3389474" cy="2136842"/>
          </a:xfrm>
          <a:prstGeom prst="rect">
            <a:avLst/>
          </a:prstGeom>
          <a:effectLst>
            <a:outerShdw blurRad="50800" dist="38100" dir="8100000" algn="tr" rotWithShape="0">
              <a:prstClr val="black">
                <a:alpha val="40000"/>
              </a:prstClr>
            </a:outerShdw>
          </a:effectLst>
        </p:spPr>
      </p:pic>
      <p:pic>
        <p:nvPicPr>
          <p:cNvPr id="15" name="Picture 14">
            <a:extLst>
              <a:ext uri="{FF2B5EF4-FFF2-40B4-BE49-F238E27FC236}">
                <a16:creationId xmlns:a16="http://schemas.microsoft.com/office/drawing/2014/main" id="{3A0148FB-FC00-479C-B115-085C4DC72412}"/>
              </a:ext>
            </a:extLst>
          </p:cNvPr>
          <p:cNvPicPr>
            <a:picLocks noChangeAspect="1"/>
          </p:cNvPicPr>
          <p:nvPr/>
        </p:nvPicPr>
        <p:blipFill>
          <a:blip r:embed="rId5"/>
          <a:stretch>
            <a:fillRect/>
          </a:stretch>
        </p:blipFill>
        <p:spPr>
          <a:xfrm>
            <a:off x="6013212" y="3259432"/>
            <a:ext cx="940818" cy="206846"/>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832820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6" name="Google Shape;326;p37"/>
          <p:cNvGrpSpPr/>
          <p:nvPr/>
        </p:nvGrpSpPr>
        <p:grpSpPr>
          <a:xfrm>
            <a:off x="6686086" y="-205110"/>
            <a:ext cx="2708200" cy="2650000"/>
            <a:chOff x="6048779" y="-45783"/>
            <a:chExt cx="2708200" cy="2650000"/>
          </a:xfrm>
        </p:grpSpPr>
        <p:grpSp>
          <p:nvGrpSpPr>
            <p:cNvPr id="327" name="Google Shape;327;p37"/>
            <p:cNvGrpSpPr/>
            <p:nvPr/>
          </p:nvGrpSpPr>
          <p:grpSpPr>
            <a:xfrm>
              <a:off x="8375979" y="-45783"/>
              <a:ext cx="381000" cy="2650000"/>
              <a:chOff x="546713" y="-723100"/>
              <a:chExt cx="381000" cy="2650000"/>
            </a:xfrm>
          </p:grpSpPr>
          <p:sp>
            <p:nvSpPr>
              <p:cNvPr id="328" name="Google Shape;328;p37"/>
              <p:cNvSpPr/>
              <p:nvPr/>
            </p:nvSpPr>
            <p:spPr>
              <a:xfrm rot="10800000" flipH="1">
                <a:off x="546713" y="-7231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rot="10800000" flipH="1">
                <a:off x="546713" y="-1558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rot="10800000" flipH="1">
                <a:off x="546713" y="4114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rot="10800000" flipH="1">
                <a:off x="546713" y="9786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rot="10800000" flipH="1">
                <a:off x="546713" y="1545900"/>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7"/>
            <p:cNvSpPr/>
            <p:nvPr/>
          </p:nvSpPr>
          <p:spPr>
            <a:xfrm rot="10800000" flipH="1">
              <a:off x="77941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rot="10800000" flipH="1">
              <a:off x="72123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rot="10800000" flipH="1">
              <a:off x="66305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rot="10800000" flipH="1">
              <a:off x="60487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itle 2">
            <a:extLst>
              <a:ext uri="{FF2B5EF4-FFF2-40B4-BE49-F238E27FC236}">
                <a16:creationId xmlns:a16="http://schemas.microsoft.com/office/drawing/2014/main" id="{4B9C0676-CD2D-4A95-8BE2-A89B6C023B28}"/>
              </a:ext>
            </a:extLst>
          </p:cNvPr>
          <p:cNvSpPr>
            <a:spLocks noGrp="1"/>
          </p:cNvSpPr>
          <p:nvPr>
            <p:ph type="title"/>
          </p:nvPr>
        </p:nvSpPr>
        <p:spPr>
          <a:xfrm>
            <a:off x="200476" y="160404"/>
            <a:ext cx="4510070" cy="572700"/>
          </a:xfrm>
        </p:spPr>
        <p:txBody>
          <a:bodyPr/>
          <a:lstStyle/>
          <a:p>
            <a:r>
              <a:rPr lang="en-US" sz="3200" dirty="0">
                <a:solidFill>
                  <a:srgbClr val="6BBD9B"/>
                </a:solidFill>
                <a:latin typeface="Poppins Medium" panose="00000600000000000000" pitchFamily="2" charset="0"/>
                <a:cs typeface="Poppins Medium" panose="00000600000000000000" pitchFamily="2" charset="0"/>
              </a:rPr>
              <a:t>LOAN TERM </a:t>
            </a:r>
            <a:r>
              <a:rPr lang="en-US" sz="3200" dirty="0">
                <a:solidFill>
                  <a:srgbClr val="9BBEEE"/>
                </a:solidFill>
                <a:latin typeface="Poppins Medium" panose="00000600000000000000" pitchFamily="2" charset="0"/>
                <a:cs typeface="Poppins Medium" panose="00000600000000000000" pitchFamily="2" charset="0"/>
              </a:rPr>
              <a:t>ANALYSIS</a:t>
            </a:r>
            <a:endParaRPr lang="en-IN" sz="3200" dirty="0">
              <a:solidFill>
                <a:srgbClr val="6BBD9B"/>
              </a:solidFill>
              <a:latin typeface="Poppins Medium" panose="00000600000000000000" pitchFamily="2" charset="0"/>
              <a:cs typeface="Poppins Medium" panose="00000600000000000000" pitchFamily="2" charset="0"/>
            </a:endParaRPr>
          </a:p>
        </p:txBody>
      </p:sp>
      <p:sp>
        <p:nvSpPr>
          <p:cNvPr id="26" name="Rectangle 25">
            <a:extLst>
              <a:ext uri="{FF2B5EF4-FFF2-40B4-BE49-F238E27FC236}">
                <a16:creationId xmlns:a16="http://schemas.microsoft.com/office/drawing/2014/main" id="{6D058749-6113-4D2C-B88B-3922E5848009}"/>
              </a:ext>
            </a:extLst>
          </p:cNvPr>
          <p:cNvSpPr/>
          <p:nvPr/>
        </p:nvSpPr>
        <p:spPr>
          <a:xfrm>
            <a:off x="200476" y="4322431"/>
            <a:ext cx="8609343" cy="400110"/>
          </a:xfrm>
          <a:prstGeom prst="rect">
            <a:avLst/>
          </a:prstGeom>
        </p:spPr>
        <p:txBody>
          <a:bodyPr wrap="square">
            <a:spAutoFit/>
          </a:bodyPr>
          <a:lstStyle/>
          <a:p>
            <a:pPr marL="171450" indent="-171450">
              <a:buFontTx/>
              <a:buChar char="-"/>
            </a:pPr>
            <a:r>
              <a:rPr lang="en-US" sz="1000" dirty="0">
                <a:solidFill>
                  <a:srgbClr val="002060"/>
                </a:solidFill>
                <a:latin typeface="Poppins Light" panose="00000400000000000000" pitchFamily="2" charset="0"/>
                <a:ea typeface="Montserrat Light" charset="0"/>
                <a:cs typeface="Poppins Light" panose="00000400000000000000" pitchFamily="2" charset="0"/>
              </a:rPr>
              <a:t>Majority of the offered loans are short term loans (36 months)</a:t>
            </a:r>
          </a:p>
          <a:p>
            <a:pPr marL="171450" indent="-171450">
              <a:buFontTx/>
              <a:buChar char="-"/>
            </a:pPr>
            <a:r>
              <a:rPr lang="en-US" sz="1000" dirty="0">
                <a:solidFill>
                  <a:srgbClr val="002060"/>
                </a:solidFill>
                <a:latin typeface="Poppins Light" panose="00000400000000000000" pitchFamily="2" charset="0"/>
                <a:ea typeface="Montserrat Light" charset="0"/>
                <a:cs typeface="Poppins Light" panose="00000400000000000000" pitchFamily="2" charset="0"/>
              </a:rPr>
              <a:t>The Lion’s share of total funded amount and total received amount is also from the short term loans (36 months)</a:t>
            </a:r>
          </a:p>
        </p:txBody>
      </p:sp>
      <p:pic>
        <p:nvPicPr>
          <p:cNvPr id="3" name="Picture 2">
            <a:extLst>
              <a:ext uri="{FF2B5EF4-FFF2-40B4-BE49-F238E27FC236}">
                <a16:creationId xmlns:a16="http://schemas.microsoft.com/office/drawing/2014/main" id="{62CD2953-6418-4F37-B5A8-5607F8B4B568}"/>
              </a:ext>
            </a:extLst>
          </p:cNvPr>
          <p:cNvPicPr>
            <a:picLocks noChangeAspect="1"/>
          </p:cNvPicPr>
          <p:nvPr/>
        </p:nvPicPr>
        <p:blipFill>
          <a:blip r:embed="rId3"/>
          <a:stretch>
            <a:fillRect/>
          </a:stretch>
        </p:blipFill>
        <p:spPr>
          <a:xfrm>
            <a:off x="542194" y="1329730"/>
            <a:ext cx="3230911" cy="1849319"/>
          </a:xfrm>
          <a:prstGeom prst="rect">
            <a:avLst/>
          </a:prstGeom>
        </p:spPr>
      </p:pic>
      <p:pic>
        <p:nvPicPr>
          <p:cNvPr id="6" name="Picture 5">
            <a:extLst>
              <a:ext uri="{FF2B5EF4-FFF2-40B4-BE49-F238E27FC236}">
                <a16:creationId xmlns:a16="http://schemas.microsoft.com/office/drawing/2014/main" id="{AB859ADA-20DF-467D-AB29-89098A6FA91E}"/>
              </a:ext>
            </a:extLst>
          </p:cNvPr>
          <p:cNvPicPr>
            <a:picLocks noChangeAspect="1"/>
          </p:cNvPicPr>
          <p:nvPr/>
        </p:nvPicPr>
        <p:blipFill>
          <a:blip r:embed="rId4"/>
          <a:stretch>
            <a:fillRect/>
          </a:stretch>
        </p:blipFill>
        <p:spPr>
          <a:xfrm>
            <a:off x="4525155" y="805246"/>
            <a:ext cx="1771736" cy="1510584"/>
          </a:xfrm>
          <a:prstGeom prst="rect">
            <a:avLst/>
          </a:prstGeom>
          <a:effectLst>
            <a:outerShdw blurRad="50800" dist="38100" dir="8100000" algn="tr" rotWithShape="0">
              <a:prstClr val="black">
                <a:alpha val="40000"/>
              </a:prstClr>
            </a:outerShdw>
          </a:effectLst>
        </p:spPr>
      </p:pic>
      <p:pic>
        <p:nvPicPr>
          <p:cNvPr id="8" name="Picture 7">
            <a:extLst>
              <a:ext uri="{FF2B5EF4-FFF2-40B4-BE49-F238E27FC236}">
                <a16:creationId xmlns:a16="http://schemas.microsoft.com/office/drawing/2014/main" id="{B842A1F9-5834-41A2-8B13-0C128035B08C}"/>
              </a:ext>
            </a:extLst>
          </p:cNvPr>
          <p:cNvPicPr>
            <a:picLocks noChangeAspect="1"/>
          </p:cNvPicPr>
          <p:nvPr/>
        </p:nvPicPr>
        <p:blipFill>
          <a:blip r:embed="rId5"/>
          <a:stretch>
            <a:fillRect/>
          </a:stretch>
        </p:blipFill>
        <p:spPr>
          <a:xfrm>
            <a:off x="6686086" y="800395"/>
            <a:ext cx="1824707" cy="1515435"/>
          </a:xfrm>
          <a:prstGeom prst="rect">
            <a:avLst/>
          </a:prstGeom>
          <a:effectLst>
            <a:outerShdw blurRad="50800" dist="38100" dir="8100000" algn="tr" rotWithShape="0">
              <a:prstClr val="black">
                <a:alpha val="40000"/>
              </a:prstClr>
            </a:outerShdw>
          </a:effectLst>
        </p:spPr>
      </p:pic>
      <p:pic>
        <p:nvPicPr>
          <p:cNvPr id="10" name="Picture 9">
            <a:extLst>
              <a:ext uri="{FF2B5EF4-FFF2-40B4-BE49-F238E27FC236}">
                <a16:creationId xmlns:a16="http://schemas.microsoft.com/office/drawing/2014/main" id="{FD755A3A-3E45-4C07-83AE-BCE44551D7F7}"/>
              </a:ext>
            </a:extLst>
          </p:cNvPr>
          <p:cNvPicPr>
            <a:picLocks noChangeAspect="1"/>
          </p:cNvPicPr>
          <p:nvPr/>
        </p:nvPicPr>
        <p:blipFill>
          <a:blip r:embed="rId6"/>
          <a:stretch>
            <a:fillRect/>
          </a:stretch>
        </p:blipFill>
        <p:spPr>
          <a:xfrm>
            <a:off x="5577514" y="2382547"/>
            <a:ext cx="1771736" cy="1450948"/>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784158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6" name="Google Shape;326;p37"/>
          <p:cNvGrpSpPr/>
          <p:nvPr/>
        </p:nvGrpSpPr>
        <p:grpSpPr>
          <a:xfrm>
            <a:off x="6686086" y="-205110"/>
            <a:ext cx="2708200" cy="2650000"/>
            <a:chOff x="6048779" y="-45783"/>
            <a:chExt cx="2708200" cy="2650000"/>
          </a:xfrm>
        </p:grpSpPr>
        <p:grpSp>
          <p:nvGrpSpPr>
            <p:cNvPr id="327" name="Google Shape;327;p37"/>
            <p:cNvGrpSpPr/>
            <p:nvPr/>
          </p:nvGrpSpPr>
          <p:grpSpPr>
            <a:xfrm>
              <a:off x="8375979" y="-45783"/>
              <a:ext cx="381000" cy="2650000"/>
              <a:chOff x="546713" y="-723100"/>
              <a:chExt cx="381000" cy="2650000"/>
            </a:xfrm>
          </p:grpSpPr>
          <p:sp>
            <p:nvSpPr>
              <p:cNvPr id="328" name="Google Shape;328;p37"/>
              <p:cNvSpPr/>
              <p:nvPr/>
            </p:nvSpPr>
            <p:spPr>
              <a:xfrm rot="10800000" flipH="1">
                <a:off x="546713" y="-7231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rot="10800000" flipH="1">
                <a:off x="546713" y="-1558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rot="10800000" flipH="1">
                <a:off x="546713" y="4114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rot="10800000" flipH="1">
                <a:off x="546713" y="9786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rot="10800000" flipH="1">
                <a:off x="546713" y="1545900"/>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7"/>
            <p:cNvSpPr/>
            <p:nvPr/>
          </p:nvSpPr>
          <p:spPr>
            <a:xfrm rot="10800000" flipH="1">
              <a:off x="77941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rot="10800000" flipH="1">
              <a:off x="72123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rot="10800000" flipH="1">
              <a:off x="66305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rot="10800000" flipH="1">
              <a:off x="60487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itle 2">
            <a:extLst>
              <a:ext uri="{FF2B5EF4-FFF2-40B4-BE49-F238E27FC236}">
                <a16:creationId xmlns:a16="http://schemas.microsoft.com/office/drawing/2014/main" id="{4B9C0676-CD2D-4A95-8BE2-A89B6C023B28}"/>
              </a:ext>
            </a:extLst>
          </p:cNvPr>
          <p:cNvSpPr>
            <a:spLocks noGrp="1"/>
          </p:cNvSpPr>
          <p:nvPr>
            <p:ph type="title"/>
          </p:nvPr>
        </p:nvSpPr>
        <p:spPr>
          <a:xfrm>
            <a:off x="200476" y="160404"/>
            <a:ext cx="7364106" cy="572700"/>
          </a:xfrm>
        </p:spPr>
        <p:txBody>
          <a:bodyPr/>
          <a:lstStyle/>
          <a:p>
            <a:r>
              <a:rPr lang="en-US" sz="3200" dirty="0">
                <a:solidFill>
                  <a:srgbClr val="6BBD9B"/>
                </a:solidFill>
                <a:latin typeface="Poppins Medium" panose="00000600000000000000" pitchFamily="2" charset="0"/>
                <a:cs typeface="Poppins Medium" panose="00000600000000000000" pitchFamily="2" charset="0"/>
              </a:rPr>
              <a:t>EMPLOYMENT DURATION </a:t>
            </a:r>
            <a:r>
              <a:rPr lang="en-US" sz="3200" dirty="0">
                <a:solidFill>
                  <a:srgbClr val="9BBEEE"/>
                </a:solidFill>
                <a:latin typeface="Poppins Medium" panose="00000600000000000000" pitchFamily="2" charset="0"/>
                <a:cs typeface="Poppins Medium" panose="00000600000000000000" pitchFamily="2" charset="0"/>
              </a:rPr>
              <a:t>ANALYSIS</a:t>
            </a:r>
            <a:endParaRPr lang="en-IN" sz="3200" dirty="0">
              <a:solidFill>
                <a:srgbClr val="6BBD9B"/>
              </a:solidFill>
              <a:latin typeface="Poppins Medium" panose="00000600000000000000" pitchFamily="2" charset="0"/>
              <a:cs typeface="Poppins Medium" panose="00000600000000000000" pitchFamily="2" charset="0"/>
            </a:endParaRPr>
          </a:p>
        </p:txBody>
      </p:sp>
      <p:sp>
        <p:nvSpPr>
          <p:cNvPr id="26" name="Rectangle 25">
            <a:extLst>
              <a:ext uri="{FF2B5EF4-FFF2-40B4-BE49-F238E27FC236}">
                <a16:creationId xmlns:a16="http://schemas.microsoft.com/office/drawing/2014/main" id="{6D058749-6113-4D2C-B88B-3922E5848009}"/>
              </a:ext>
            </a:extLst>
          </p:cNvPr>
          <p:cNvSpPr/>
          <p:nvPr/>
        </p:nvSpPr>
        <p:spPr>
          <a:xfrm>
            <a:off x="151577" y="4114614"/>
            <a:ext cx="8609343" cy="861774"/>
          </a:xfrm>
          <a:prstGeom prst="rect">
            <a:avLst/>
          </a:prstGeom>
        </p:spPr>
        <p:txBody>
          <a:bodyPr wrap="square">
            <a:spAutoFit/>
          </a:bodyPr>
          <a:lstStyle/>
          <a:p>
            <a:pPr marL="171450" indent="-171450">
              <a:buFontTx/>
              <a:buChar char="-"/>
            </a:pPr>
            <a:r>
              <a:rPr lang="en-US" sz="1000" dirty="0">
                <a:solidFill>
                  <a:srgbClr val="002060"/>
                </a:solidFill>
                <a:latin typeface="Poppins Light" panose="00000400000000000000" pitchFamily="2" charset="0"/>
                <a:ea typeface="Montserrat Light" charset="0"/>
                <a:cs typeface="Poppins Light" panose="00000400000000000000" pitchFamily="2" charset="0"/>
              </a:rPr>
              <a:t>Majority of the Loan applications were filed by people employed over 10 years. This might be due to the fact that these people are financially more stable and have more ambitious life goals (e.g. Weddings, medical expenses, etc.)</a:t>
            </a:r>
          </a:p>
          <a:p>
            <a:pPr marL="171450" indent="-171450">
              <a:buFontTx/>
              <a:buChar char="-"/>
            </a:pPr>
            <a:endParaRPr lang="en-US" sz="1000" dirty="0">
              <a:solidFill>
                <a:srgbClr val="002060"/>
              </a:solidFill>
              <a:latin typeface="Poppins Light" panose="00000400000000000000" pitchFamily="2" charset="0"/>
              <a:ea typeface="Montserrat Light" charset="0"/>
              <a:cs typeface="Poppins Light" panose="00000400000000000000" pitchFamily="2" charset="0"/>
            </a:endParaRPr>
          </a:p>
          <a:p>
            <a:pPr marL="171450" indent="-171450">
              <a:buFontTx/>
              <a:buChar char="-"/>
            </a:pPr>
            <a:r>
              <a:rPr lang="en-US" sz="1000" dirty="0">
                <a:solidFill>
                  <a:srgbClr val="002060"/>
                </a:solidFill>
                <a:latin typeface="Poppins Light" panose="00000400000000000000" pitchFamily="2" charset="0"/>
                <a:ea typeface="Montserrat Light" charset="0"/>
                <a:cs typeface="Poppins Light" panose="00000400000000000000" pitchFamily="2" charset="0"/>
              </a:rPr>
              <a:t>People with less than 1 or 2 years of professional experience might have settle previous debts such as education loans, so they are second in terms of loan applications and funded amounts</a:t>
            </a:r>
          </a:p>
        </p:txBody>
      </p:sp>
      <p:pic>
        <p:nvPicPr>
          <p:cNvPr id="4" name="Picture 3">
            <a:extLst>
              <a:ext uri="{FF2B5EF4-FFF2-40B4-BE49-F238E27FC236}">
                <a16:creationId xmlns:a16="http://schemas.microsoft.com/office/drawing/2014/main" id="{71E6629D-DF13-43BD-9F1D-0575121503DA}"/>
              </a:ext>
            </a:extLst>
          </p:cNvPr>
          <p:cNvPicPr>
            <a:picLocks noChangeAspect="1"/>
          </p:cNvPicPr>
          <p:nvPr/>
        </p:nvPicPr>
        <p:blipFill>
          <a:blip r:embed="rId3"/>
          <a:stretch>
            <a:fillRect/>
          </a:stretch>
        </p:blipFill>
        <p:spPr>
          <a:xfrm>
            <a:off x="514271" y="1229406"/>
            <a:ext cx="3368258" cy="1835221"/>
          </a:xfrm>
          <a:prstGeom prst="rect">
            <a:avLst/>
          </a:prstGeom>
        </p:spPr>
      </p:pic>
      <p:pic>
        <p:nvPicPr>
          <p:cNvPr id="7" name="Picture 6">
            <a:extLst>
              <a:ext uri="{FF2B5EF4-FFF2-40B4-BE49-F238E27FC236}">
                <a16:creationId xmlns:a16="http://schemas.microsoft.com/office/drawing/2014/main" id="{942765AB-0115-4A80-9515-9A6D6A4131BA}"/>
              </a:ext>
            </a:extLst>
          </p:cNvPr>
          <p:cNvPicPr>
            <a:picLocks noChangeAspect="1"/>
          </p:cNvPicPr>
          <p:nvPr/>
        </p:nvPicPr>
        <p:blipFill>
          <a:blip r:embed="rId4"/>
          <a:stretch>
            <a:fillRect/>
          </a:stretch>
        </p:blipFill>
        <p:spPr>
          <a:xfrm>
            <a:off x="4075066" y="884785"/>
            <a:ext cx="2261486" cy="1456634"/>
          </a:xfrm>
          <a:prstGeom prst="rect">
            <a:avLst/>
          </a:prstGeom>
          <a:effectLst>
            <a:outerShdw blurRad="50800" dist="38100" dir="8100000" algn="tr" rotWithShape="0">
              <a:prstClr val="black">
                <a:alpha val="40000"/>
              </a:prstClr>
            </a:outerShdw>
          </a:effectLst>
        </p:spPr>
      </p:pic>
      <p:pic>
        <p:nvPicPr>
          <p:cNvPr id="11" name="Picture 10">
            <a:extLst>
              <a:ext uri="{FF2B5EF4-FFF2-40B4-BE49-F238E27FC236}">
                <a16:creationId xmlns:a16="http://schemas.microsoft.com/office/drawing/2014/main" id="{9A19755B-0B0A-4807-ACF0-F32ED871FF8B}"/>
              </a:ext>
            </a:extLst>
          </p:cNvPr>
          <p:cNvPicPr>
            <a:picLocks noChangeAspect="1"/>
          </p:cNvPicPr>
          <p:nvPr/>
        </p:nvPicPr>
        <p:blipFill>
          <a:blip r:embed="rId5"/>
          <a:stretch>
            <a:fillRect/>
          </a:stretch>
        </p:blipFill>
        <p:spPr>
          <a:xfrm>
            <a:off x="6493941" y="884785"/>
            <a:ext cx="2266979" cy="1456634"/>
          </a:xfrm>
          <a:prstGeom prst="rect">
            <a:avLst/>
          </a:prstGeom>
          <a:effectLst>
            <a:outerShdw blurRad="50800" dist="38100" dir="8100000" algn="tr" rotWithShape="0">
              <a:prstClr val="black">
                <a:alpha val="40000"/>
              </a:prstClr>
            </a:outerShdw>
          </a:effectLst>
        </p:spPr>
      </p:pic>
      <p:pic>
        <p:nvPicPr>
          <p:cNvPr id="13" name="Picture 12">
            <a:extLst>
              <a:ext uri="{FF2B5EF4-FFF2-40B4-BE49-F238E27FC236}">
                <a16:creationId xmlns:a16="http://schemas.microsoft.com/office/drawing/2014/main" id="{4A8A400F-2405-4D03-AAD9-D14763D4898D}"/>
              </a:ext>
            </a:extLst>
          </p:cNvPr>
          <p:cNvPicPr>
            <a:picLocks noChangeAspect="1"/>
          </p:cNvPicPr>
          <p:nvPr/>
        </p:nvPicPr>
        <p:blipFill>
          <a:blip r:embed="rId6"/>
          <a:stretch>
            <a:fillRect/>
          </a:stretch>
        </p:blipFill>
        <p:spPr>
          <a:xfrm>
            <a:off x="5205809" y="2403328"/>
            <a:ext cx="2261486" cy="1453104"/>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64542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6" name="Google Shape;326;p37"/>
          <p:cNvGrpSpPr/>
          <p:nvPr/>
        </p:nvGrpSpPr>
        <p:grpSpPr>
          <a:xfrm>
            <a:off x="6686086" y="-205110"/>
            <a:ext cx="2708200" cy="2650000"/>
            <a:chOff x="6048779" y="-45783"/>
            <a:chExt cx="2708200" cy="2650000"/>
          </a:xfrm>
        </p:grpSpPr>
        <p:grpSp>
          <p:nvGrpSpPr>
            <p:cNvPr id="327" name="Google Shape;327;p37"/>
            <p:cNvGrpSpPr/>
            <p:nvPr/>
          </p:nvGrpSpPr>
          <p:grpSpPr>
            <a:xfrm>
              <a:off x="8375979" y="-45783"/>
              <a:ext cx="381000" cy="2650000"/>
              <a:chOff x="546713" y="-723100"/>
              <a:chExt cx="381000" cy="2650000"/>
            </a:xfrm>
          </p:grpSpPr>
          <p:sp>
            <p:nvSpPr>
              <p:cNvPr id="328" name="Google Shape;328;p37"/>
              <p:cNvSpPr/>
              <p:nvPr/>
            </p:nvSpPr>
            <p:spPr>
              <a:xfrm rot="10800000" flipH="1">
                <a:off x="546713" y="-7231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rot="10800000" flipH="1">
                <a:off x="546713" y="-1558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rot="10800000" flipH="1">
                <a:off x="546713" y="4114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rot="10800000" flipH="1">
                <a:off x="546713" y="9786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rot="10800000" flipH="1">
                <a:off x="546713" y="1545900"/>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7"/>
            <p:cNvSpPr/>
            <p:nvPr/>
          </p:nvSpPr>
          <p:spPr>
            <a:xfrm rot="10800000" flipH="1">
              <a:off x="77941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rot="10800000" flipH="1">
              <a:off x="72123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rot="10800000" flipH="1">
              <a:off x="66305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rot="10800000" flipH="1">
              <a:off x="60487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itle 2">
            <a:extLst>
              <a:ext uri="{FF2B5EF4-FFF2-40B4-BE49-F238E27FC236}">
                <a16:creationId xmlns:a16="http://schemas.microsoft.com/office/drawing/2014/main" id="{4B9C0676-CD2D-4A95-8BE2-A89B6C023B28}"/>
              </a:ext>
            </a:extLst>
          </p:cNvPr>
          <p:cNvSpPr>
            <a:spLocks noGrp="1"/>
          </p:cNvSpPr>
          <p:nvPr>
            <p:ph type="title"/>
          </p:nvPr>
        </p:nvSpPr>
        <p:spPr>
          <a:xfrm>
            <a:off x="200476" y="160404"/>
            <a:ext cx="5258215" cy="572700"/>
          </a:xfrm>
        </p:spPr>
        <p:txBody>
          <a:bodyPr/>
          <a:lstStyle/>
          <a:p>
            <a:r>
              <a:rPr lang="en-US" sz="3200" dirty="0">
                <a:solidFill>
                  <a:srgbClr val="6BBD9B"/>
                </a:solidFill>
                <a:latin typeface="Poppins Medium" panose="00000600000000000000" pitchFamily="2" charset="0"/>
                <a:cs typeface="Poppins Medium" panose="00000600000000000000" pitchFamily="2" charset="0"/>
              </a:rPr>
              <a:t>LOAN PURPOSE </a:t>
            </a:r>
            <a:r>
              <a:rPr lang="en-US" sz="3200" dirty="0">
                <a:solidFill>
                  <a:srgbClr val="9BBEEE"/>
                </a:solidFill>
                <a:latin typeface="Poppins Medium" panose="00000600000000000000" pitchFamily="2" charset="0"/>
                <a:cs typeface="Poppins Medium" panose="00000600000000000000" pitchFamily="2" charset="0"/>
              </a:rPr>
              <a:t>ANALYSIS</a:t>
            </a:r>
            <a:endParaRPr lang="en-IN" sz="3200" dirty="0">
              <a:solidFill>
                <a:srgbClr val="6BBD9B"/>
              </a:solidFill>
              <a:latin typeface="Poppins Medium" panose="00000600000000000000" pitchFamily="2" charset="0"/>
              <a:cs typeface="Poppins Medium" panose="00000600000000000000" pitchFamily="2" charset="0"/>
            </a:endParaRPr>
          </a:p>
        </p:txBody>
      </p:sp>
      <p:sp>
        <p:nvSpPr>
          <p:cNvPr id="26" name="Rectangle 25">
            <a:extLst>
              <a:ext uri="{FF2B5EF4-FFF2-40B4-BE49-F238E27FC236}">
                <a16:creationId xmlns:a16="http://schemas.microsoft.com/office/drawing/2014/main" id="{6D058749-6113-4D2C-B88B-3922E5848009}"/>
              </a:ext>
            </a:extLst>
          </p:cNvPr>
          <p:cNvSpPr/>
          <p:nvPr/>
        </p:nvSpPr>
        <p:spPr>
          <a:xfrm>
            <a:off x="103494" y="4038413"/>
            <a:ext cx="8609343" cy="861774"/>
          </a:xfrm>
          <a:prstGeom prst="rect">
            <a:avLst/>
          </a:prstGeom>
        </p:spPr>
        <p:txBody>
          <a:bodyPr wrap="square">
            <a:spAutoFit/>
          </a:bodyPr>
          <a:lstStyle/>
          <a:p>
            <a:pPr marL="171450" indent="-171450">
              <a:buFontTx/>
              <a:buChar char="-"/>
            </a:pPr>
            <a:r>
              <a:rPr lang="en-US" sz="1000" dirty="0">
                <a:solidFill>
                  <a:srgbClr val="002060"/>
                </a:solidFill>
                <a:latin typeface="Poppins Light" panose="00000400000000000000" pitchFamily="2" charset="0"/>
                <a:ea typeface="Montserrat Light" charset="0"/>
                <a:cs typeface="Poppins Light" panose="00000400000000000000" pitchFamily="2" charset="0"/>
              </a:rPr>
              <a:t>Majority of the loans are taken for the purpose of Debt Consolidation. Debt consolidation is combining all the debts into one big loan, so that you only have to make a single monthly payment, often with a lower interest rate. It makes loans easier to manage and potentially saves money in the long run.</a:t>
            </a:r>
          </a:p>
          <a:p>
            <a:pPr marL="171450" indent="-171450">
              <a:buFontTx/>
              <a:buChar char="-"/>
            </a:pPr>
            <a:endParaRPr lang="en-US" sz="1000" dirty="0">
              <a:solidFill>
                <a:srgbClr val="002060"/>
              </a:solidFill>
              <a:latin typeface="Poppins Light" panose="00000400000000000000" pitchFamily="2" charset="0"/>
              <a:ea typeface="Montserrat Light" charset="0"/>
              <a:cs typeface="Poppins Light" panose="00000400000000000000" pitchFamily="2" charset="0"/>
            </a:endParaRPr>
          </a:p>
          <a:p>
            <a:pPr marL="171450" indent="-171450">
              <a:buFontTx/>
              <a:buChar char="-"/>
            </a:pPr>
            <a:r>
              <a:rPr lang="en-US" sz="1000" dirty="0">
                <a:solidFill>
                  <a:srgbClr val="002060"/>
                </a:solidFill>
                <a:latin typeface="Poppins Light" panose="00000400000000000000" pitchFamily="2" charset="0"/>
                <a:ea typeface="Montserrat Light" charset="0"/>
                <a:cs typeface="Poppins Light" panose="00000400000000000000" pitchFamily="2" charset="0"/>
              </a:rPr>
              <a:t>Other major loan purposes involve credit card repayments and home improvement.</a:t>
            </a:r>
          </a:p>
        </p:txBody>
      </p:sp>
      <p:pic>
        <p:nvPicPr>
          <p:cNvPr id="3" name="Picture 2">
            <a:extLst>
              <a:ext uri="{FF2B5EF4-FFF2-40B4-BE49-F238E27FC236}">
                <a16:creationId xmlns:a16="http://schemas.microsoft.com/office/drawing/2014/main" id="{6886846E-09A8-4DEC-88DA-2155F975E64B}"/>
              </a:ext>
            </a:extLst>
          </p:cNvPr>
          <p:cNvPicPr>
            <a:picLocks noChangeAspect="1"/>
          </p:cNvPicPr>
          <p:nvPr/>
        </p:nvPicPr>
        <p:blipFill>
          <a:blip r:embed="rId3"/>
          <a:stretch>
            <a:fillRect/>
          </a:stretch>
        </p:blipFill>
        <p:spPr>
          <a:xfrm>
            <a:off x="556059" y="1271959"/>
            <a:ext cx="2962996" cy="1676522"/>
          </a:xfrm>
          <a:prstGeom prst="rect">
            <a:avLst/>
          </a:prstGeom>
        </p:spPr>
      </p:pic>
      <p:pic>
        <p:nvPicPr>
          <p:cNvPr id="6" name="Picture 5">
            <a:extLst>
              <a:ext uri="{FF2B5EF4-FFF2-40B4-BE49-F238E27FC236}">
                <a16:creationId xmlns:a16="http://schemas.microsoft.com/office/drawing/2014/main" id="{F68C6021-D4C8-4D76-9ADE-B6E9C85D85AC}"/>
              </a:ext>
            </a:extLst>
          </p:cNvPr>
          <p:cNvPicPr>
            <a:picLocks noChangeAspect="1"/>
          </p:cNvPicPr>
          <p:nvPr/>
        </p:nvPicPr>
        <p:blipFill>
          <a:blip r:embed="rId4"/>
          <a:stretch>
            <a:fillRect/>
          </a:stretch>
        </p:blipFill>
        <p:spPr>
          <a:xfrm>
            <a:off x="3999784" y="835391"/>
            <a:ext cx="2054652" cy="1405055"/>
          </a:xfrm>
          <a:prstGeom prst="rect">
            <a:avLst/>
          </a:prstGeom>
          <a:effectLst>
            <a:outerShdw blurRad="50800" dist="38100" dir="8100000" algn="tr" rotWithShape="0">
              <a:prstClr val="black">
                <a:alpha val="40000"/>
              </a:prstClr>
            </a:outerShdw>
          </a:effectLst>
        </p:spPr>
      </p:pic>
      <p:pic>
        <p:nvPicPr>
          <p:cNvPr id="9" name="Picture 8">
            <a:extLst>
              <a:ext uri="{FF2B5EF4-FFF2-40B4-BE49-F238E27FC236}">
                <a16:creationId xmlns:a16="http://schemas.microsoft.com/office/drawing/2014/main" id="{943D6C5F-9B7E-486D-B1A8-B4DA38CF6C03}"/>
              </a:ext>
            </a:extLst>
          </p:cNvPr>
          <p:cNvPicPr>
            <a:picLocks noChangeAspect="1"/>
          </p:cNvPicPr>
          <p:nvPr/>
        </p:nvPicPr>
        <p:blipFill>
          <a:blip r:embed="rId5"/>
          <a:stretch>
            <a:fillRect/>
          </a:stretch>
        </p:blipFill>
        <p:spPr>
          <a:xfrm>
            <a:off x="6414368" y="835392"/>
            <a:ext cx="2078710" cy="1405054"/>
          </a:xfrm>
          <a:prstGeom prst="rect">
            <a:avLst/>
          </a:prstGeom>
          <a:effectLst>
            <a:outerShdw blurRad="50800" dist="38100" dir="8100000" algn="tr" rotWithShape="0">
              <a:prstClr val="black">
                <a:alpha val="40000"/>
              </a:prstClr>
            </a:outerShdw>
          </a:effectLst>
        </p:spPr>
      </p:pic>
      <p:pic>
        <p:nvPicPr>
          <p:cNvPr id="12" name="Picture 11">
            <a:extLst>
              <a:ext uri="{FF2B5EF4-FFF2-40B4-BE49-F238E27FC236}">
                <a16:creationId xmlns:a16="http://schemas.microsoft.com/office/drawing/2014/main" id="{26FA60C4-9FF3-484A-9A93-745FB110A9A8}"/>
              </a:ext>
            </a:extLst>
          </p:cNvPr>
          <p:cNvPicPr>
            <a:picLocks noChangeAspect="1"/>
          </p:cNvPicPr>
          <p:nvPr/>
        </p:nvPicPr>
        <p:blipFill>
          <a:blip r:embed="rId6"/>
          <a:stretch>
            <a:fillRect/>
          </a:stretch>
        </p:blipFill>
        <p:spPr>
          <a:xfrm>
            <a:off x="5213234" y="2371669"/>
            <a:ext cx="2054652" cy="139354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668696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6" name="Google Shape;326;p37"/>
          <p:cNvGrpSpPr/>
          <p:nvPr/>
        </p:nvGrpSpPr>
        <p:grpSpPr>
          <a:xfrm>
            <a:off x="6686086" y="-205110"/>
            <a:ext cx="2708200" cy="2650000"/>
            <a:chOff x="6048779" y="-45783"/>
            <a:chExt cx="2708200" cy="2650000"/>
          </a:xfrm>
        </p:grpSpPr>
        <p:grpSp>
          <p:nvGrpSpPr>
            <p:cNvPr id="327" name="Google Shape;327;p37"/>
            <p:cNvGrpSpPr/>
            <p:nvPr/>
          </p:nvGrpSpPr>
          <p:grpSpPr>
            <a:xfrm>
              <a:off x="8375979" y="-45783"/>
              <a:ext cx="381000" cy="2650000"/>
              <a:chOff x="546713" y="-723100"/>
              <a:chExt cx="381000" cy="2650000"/>
            </a:xfrm>
          </p:grpSpPr>
          <p:sp>
            <p:nvSpPr>
              <p:cNvPr id="328" name="Google Shape;328;p37"/>
              <p:cNvSpPr/>
              <p:nvPr/>
            </p:nvSpPr>
            <p:spPr>
              <a:xfrm rot="10800000" flipH="1">
                <a:off x="546713" y="-7231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rot="10800000" flipH="1">
                <a:off x="546713" y="-1558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rot="10800000" flipH="1">
                <a:off x="546713" y="4114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rot="10800000" flipH="1">
                <a:off x="546713" y="9786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rot="10800000" flipH="1">
                <a:off x="546713" y="1545900"/>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7"/>
            <p:cNvSpPr/>
            <p:nvPr/>
          </p:nvSpPr>
          <p:spPr>
            <a:xfrm rot="10800000" flipH="1">
              <a:off x="77941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rot="10800000" flipH="1">
              <a:off x="72123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rot="10800000" flipH="1">
              <a:off x="66305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rot="10800000" flipH="1">
              <a:off x="60487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itle 2">
            <a:extLst>
              <a:ext uri="{FF2B5EF4-FFF2-40B4-BE49-F238E27FC236}">
                <a16:creationId xmlns:a16="http://schemas.microsoft.com/office/drawing/2014/main" id="{4B9C0676-CD2D-4A95-8BE2-A89B6C023B28}"/>
              </a:ext>
            </a:extLst>
          </p:cNvPr>
          <p:cNvSpPr>
            <a:spLocks noGrp="1"/>
          </p:cNvSpPr>
          <p:nvPr>
            <p:ph type="title"/>
          </p:nvPr>
        </p:nvSpPr>
        <p:spPr>
          <a:xfrm>
            <a:off x="200476" y="160404"/>
            <a:ext cx="5258215" cy="572700"/>
          </a:xfrm>
        </p:spPr>
        <p:txBody>
          <a:bodyPr/>
          <a:lstStyle/>
          <a:p>
            <a:r>
              <a:rPr lang="en-US" sz="3200" dirty="0">
                <a:solidFill>
                  <a:srgbClr val="6BBD9B"/>
                </a:solidFill>
                <a:latin typeface="Poppins Medium" panose="00000600000000000000" pitchFamily="2" charset="0"/>
                <a:cs typeface="Poppins Medium" panose="00000600000000000000" pitchFamily="2" charset="0"/>
              </a:rPr>
              <a:t>DASHBOARD </a:t>
            </a:r>
            <a:r>
              <a:rPr lang="en-US" sz="3200" dirty="0">
                <a:solidFill>
                  <a:srgbClr val="9BBEEE"/>
                </a:solidFill>
                <a:latin typeface="Poppins Medium" panose="00000600000000000000" pitchFamily="2" charset="0"/>
                <a:cs typeface="Poppins Medium" panose="00000600000000000000" pitchFamily="2" charset="0"/>
              </a:rPr>
              <a:t>SNAPSHOTS</a:t>
            </a:r>
            <a:endParaRPr lang="en-IN" sz="3200" dirty="0">
              <a:solidFill>
                <a:srgbClr val="6BBD9B"/>
              </a:solidFill>
              <a:latin typeface="Poppins Medium" panose="00000600000000000000" pitchFamily="2" charset="0"/>
              <a:cs typeface="Poppins Medium" panose="00000600000000000000" pitchFamily="2" charset="0"/>
            </a:endParaRPr>
          </a:p>
        </p:txBody>
      </p:sp>
      <p:pic>
        <p:nvPicPr>
          <p:cNvPr id="4" name="Picture 3">
            <a:extLst>
              <a:ext uri="{FF2B5EF4-FFF2-40B4-BE49-F238E27FC236}">
                <a16:creationId xmlns:a16="http://schemas.microsoft.com/office/drawing/2014/main" id="{8C4CAAE3-0FDF-4F2B-A9CC-225CE82F0BBE}"/>
              </a:ext>
            </a:extLst>
          </p:cNvPr>
          <p:cNvPicPr>
            <a:picLocks noChangeAspect="1"/>
          </p:cNvPicPr>
          <p:nvPr/>
        </p:nvPicPr>
        <p:blipFill>
          <a:blip r:embed="rId3"/>
          <a:stretch>
            <a:fillRect/>
          </a:stretch>
        </p:blipFill>
        <p:spPr>
          <a:xfrm>
            <a:off x="268459" y="815090"/>
            <a:ext cx="3691700" cy="2066393"/>
          </a:xfrm>
          <a:prstGeom prst="rect">
            <a:avLst/>
          </a:prstGeom>
        </p:spPr>
      </p:pic>
      <p:pic>
        <p:nvPicPr>
          <p:cNvPr id="7" name="Picture 6">
            <a:extLst>
              <a:ext uri="{FF2B5EF4-FFF2-40B4-BE49-F238E27FC236}">
                <a16:creationId xmlns:a16="http://schemas.microsoft.com/office/drawing/2014/main" id="{FB260445-899F-4B38-9B2B-CF130435C967}"/>
              </a:ext>
            </a:extLst>
          </p:cNvPr>
          <p:cNvPicPr>
            <a:picLocks noChangeAspect="1"/>
          </p:cNvPicPr>
          <p:nvPr/>
        </p:nvPicPr>
        <p:blipFill>
          <a:blip r:embed="rId4"/>
          <a:stretch>
            <a:fillRect/>
          </a:stretch>
        </p:blipFill>
        <p:spPr>
          <a:xfrm>
            <a:off x="4606704" y="815090"/>
            <a:ext cx="3675980" cy="2066393"/>
          </a:xfrm>
          <a:prstGeom prst="rect">
            <a:avLst/>
          </a:prstGeom>
        </p:spPr>
      </p:pic>
      <p:pic>
        <p:nvPicPr>
          <p:cNvPr id="10" name="Picture 9">
            <a:extLst>
              <a:ext uri="{FF2B5EF4-FFF2-40B4-BE49-F238E27FC236}">
                <a16:creationId xmlns:a16="http://schemas.microsoft.com/office/drawing/2014/main" id="{FD194C47-DB9F-429B-9753-C987DE61B353}"/>
              </a:ext>
            </a:extLst>
          </p:cNvPr>
          <p:cNvPicPr>
            <a:picLocks noChangeAspect="1"/>
          </p:cNvPicPr>
          <p:nvPr/>
        </p:nvPicPr>
        <p:blipFill>
          <a:blip r:embed="rId5"/>
          <a:stretch>
            <a:fillRect/>
          </a:stretch>
        </p:blipFill>
        <p:spPr>
          <a:xfrm>
            <a:off x="2514600" y="2963469"/>
            <a:ext cx="3623982" cy="2030374"/>
          </a:xfrm>
          <a:prstGeom prst="rect">
            <a:avLst/>
          </a:prstGeom>
        </p:spPr>
      </p:pic>
    </p:spTree>
    <p:extLst>
      <p:ext uri="{BB962C8B-B14F-4D97-AF65-F5344CB8AC3E}">
        <p14:creationId xmlns:p14="http://schemas.microsoft.com/office/powerpoint/2010/main" val="1962475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grpSp>
        <p:nvGrpSpPr>
          <p:cNvPr id="8" name="Group 7">
            <a:extLst>
              <a:ext uri="{FF2B5EF4-FFF2-40B4-BE49-F238E27FC236}">
                <a16:creationId xmlns:a16="http://schemas.microsoft.com/office/drawing/2014/main" id="{880CAFE9-22A4-4FD3-A32E-B3FDF04A0583}"/>
              </a:ext>
            </a:extLst>
          </p:cNvPr>
          <p:cNvGrpSpPr/>
          <p:nvPr/>
        </p:nvGrpSpPr>
        <p:grpSpPr>
          <a:xfrm>
            <a:off x="8955654" y="3171625"/>
            <a:ext cx="381000" cy="2116775"/>
            <a:chOff x="8630075" y="3171625"/>
            <a:chExt cx="381000" cy="2116775"/>
          </a:xfrm>
        </p:grpSpPr>
        <p:sp>
          <p:nvSpPr>
            <p:cNvPr id="350" name="Google Shape;350;p38"/>
            <p:cNvSpPr/>
            <p:nvPr/>
          </p:nvSpPr>
          <p:spPr>
            <a:xfrm flipH="1">
              <a:off x="8630075" y="43401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flipH="1">
              <a:off x="8630075" y="37729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flipH="1">
              <a:off x="8630075" y="49074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8"/>
            <p:cNvSpPr/>
            <p:nvPr/>
          </p:nvSpPr>
          <p:spPr>
            <a:xfrm flipH="1">
              <a:off x="8630075" y="3171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38"/>
          <p:cNvGrpSpPr/>
          <p:nvPr/>
        </p:nvGrpSpPr>
        <p:grpSpPr>
          <a:xfrm>
            <a:off x="-207397" y="-723100"/>
            <a:ext cx="381000" cy="2650000"/>
            <a:chOff x="546713" y="-723100"/>
            <a:chExt cx="381000" cy="2650000"/>
          </a:xfrm>
        </p:grpSpPr>
        <p:sp>
          <p:nvSpPr>
            <p:cNvPr id="359" name="Google Shape;359;p38"/>
            <p:cNvSpPr/>
            <p:nvPr/>
          </p:nvSpPr>
          <p:spPr>
            <a:xfrm rot="10800000" flipH="1">
              <a:off x="546713" y="-723100"/>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8"/>
            <p:cNvSpPr/>
            <p:nvPr/>
          </p:nvSpPr>
          <p:spPr>
            <a:xfrm rot="10800000" flipH="1">
              <a:off x="546713" y="-155850"/>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rot="10800000" flipH="1">
              <a:off x="546713" y="411400"/>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rot="10800000" flipH="1">
              <a:off x="546713" y="978650"/>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rot="10800000" flipH="1">
              <a:off x="546713" y="1545900"/>
              <a:ext cx="381000" cy="38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Rectangle 29">
            <a:extLst>
              <a:ext uri="{FF2B5EF4-FFF2-40B4-BE49-F238E27FC236}">
                <a16:creationId xmlns:a16="http://schemas.microsoft.com/office/drawing/2014/main" id="{CA17CE5C-B892-4066-B0A1-BF21A3913BDE}"/>
              </a:ext>
            </a:extLst>
          </p:cNvPr>
          <p:cNvSpPr/>
          <p:nvPr/>
        </p:nvSpPr>
        <p:spPr>
          <a:xfrm>
            <a:off x="173603" y="1089387"/>
            <a:ext cx="5292854" cy="3447098"/>
          </a:xfrm>
          <a:prstGeom prst="rect">
            <a:avLst/>
          </a:prstGeom>
        </p:spPr>
        <p:txBody>
          <a:bodyPr wrap="square">
            <a:spAutoFit/>
          </a:bodyPr>
          <a:lstStyle/>
          <a:p>
            <a:pPr marL="228600" indent="-228600">
              <a:buAutoNum type="arabicPeriod"/>
            </a:pPr>
            <a:r>
              <a:rPr lang="en-US" sz="1200" dirty="0">
                <a:solidFill>
                  <a:srgbClr val="00B050"/>
                </a:solidFill>
                <a:latin typeface="Poppins Medium" panose="00000600000000000000" pitchFamily="2" charset="0"/>
                <a:ea typeface="Montserrat Light" charset="0"/>
                <a:cs typeface="Poppins Medium" panose="00000600000000000000" pitchFamily="2" charset="0"/>
              </a:rPr>
              <a:t>RISK MANAGEMENT: </a:t>
            </a:r>
            <a:r>
              <a:rPr lang="en-US" sz="1000" dirty="0">
                <a:solidFill>
                  <a:schemeClr val="bg1">
                    <a:lumMod val="50000"/>
                  </a:schemeClr>
                </a:solidFill>
                <a:latin typeface="Poppins Light" panose="00000400000000000000" pitchFamily="2" charset="0"/>
                <a:ea typeface="Montserrat Light" charset="0"/>
                <a:cs typeface="Poppins Light" panose="00000400000000000000" pitchFamily="2" charset="0"/>
              </a:rPr>
              <a:t>Differentiating between </a:t>
            </a:r>
            <a:r>
              <a:rPr lang="en-US" sz="1000" dirty="0">
                <a:solidFill>
                  <a:srgbClr val="00B050"/>
                </a:solidFill>
                <a:latin typeface="Poppins Light" panose="00000400000000000000" pitchFamily="2" charset="0"/>
                <a:ea typeface="Montserrat Light" charset="0"/>
                <a:cs typeface="Poppins Light" panose="00000400000000000000" pitchFamily="2" charset="0"/>
              </a:rPr>
              <a:t>Good Loans </a:t>
            </a:r>
            <a:r>
              <a:rPr lang="en-US" sz="1000" dirty="0">
                <a:solidFill>
                  <a:schemeClr val="bg1">
                    <a:lumMod val="50000"/>
                  </a:schemeClr>
                </a:solidFill>
                <a:latin typeface="Poppins Light" panose="00000400000000000000" pitchFamily="2" charset="0"/>
                <a:ea typeface="Montserrat Light" charset="0"/>
                <a:cs typeface="Poppins Light" panose="00000400000000000000" pitchFamily="2" charset="0"/>
              </a:rPr>
              <a:t>and</a:t>
            </a:r>
            <a:r>
              <a:rPr lang="en-US" sz="1000" dirty="0">
                <a:solidFill>
                  <a:schemeClr val="tx2">
                    <a:lumMod val="75000"/>
                  </a:schemeClr>
                </a:solidFill>
                <a:latin typeface="Poppins Light" panose="00000400000000000000" pitchFamily="2" charset="0"/>
                <a:ea typeface="Montserrat Light" charset="0"/>
                <a:cs typeface="Poppins Light" panose="00000400000000000000" pitchFamily="2" charset="0"/>
              </a:rPr>
              <a:t> </a:t>
            </a:r>
            <a:r>
              <a:rPr lang="en-US" sz="1000" dirty="0">
                <a:solidFill>
                  <a:srgbClr val="FA4C4C"/>
                </a:solidFill>
                <a:latin typeface="Poppins Light" panose="00000400000000000000" pitchFamily="2" charset="0"/>
                <a:ea typeface="Montserrat Light" charset="0"/>
                <a:cs typeface="Poppins Light" panose="00000400000000000000" pitchFamily="2" charset="0"/>
              </a:rPr>
              <a:t>Bad Loans </a:t>
            </a:r>
            <a:r>
              <a:rPr lang="en-US" sz="1000" dirty="0">
                <a:solidFill>
                  <a:schemeClr val="bg1">
                    <a:lumMod val="50000"/>
                  </a:schemeClr>
                </a:solidFill>
                <a:latin typeface="Poppins Light" panose="00000400000000000000" pitchFamily="2" charset="0"/>
                <a:ea typeface="Montserrat Light" charset="0"/>
                <a:cs typeface="Poppins Light" panose="00000400000000000000" pitchFamily="2" charset="0"/>
              </a:rPr>
              <a:t>based on a specific loan criteria helps identify potential credit risks and implement appropriate risk mitigation strategies.</a:t>
            </a:r>
          </a:p>
          <a:p>
            <a:pPr marL="228600" indent="-228600">
              <a:buAutoNum type="arabicPeriod"/>
            </a:pPr>
            <a:endParaRPr lang="en-US" sz="1000" dirty="0">
              <a:solidFill>
                <a:schemeClr val="bg1">
                  <a:lumMod val="50000"/>
                </a:schemeClr>
              </a:solidFill>
              <a:latin typeface="Poppins Light" panose="00000400000000000000" pitchFamily="2" charset="0"/>
              <a:ea typeface="Montserrat Light" charset="0"/>
              <a:cs typeface="Poppins Light" panose="00000400000000000000" pitchFamily="2" charset="0"/>
            </a:endParaRPr>
          </a:p>
          <a:p>
            <a:pPr marL="228600" indent="-228600">
              <a:buAutoNum type="arabicPeriod"/>
            </a:pPr>
            <a:r>
              <a:rPr lang="en-US" sz="1200" dirty="0">
                <a:solidFill>
                  <a:srgbClr val="00B050"/>
                </a:solidFill>
                <a:latin typeface="Poppins Medium" panose="00000600000000000000" pitchFamily="2" charset="0"/>
                <a:ea typeface="Montserrat Light" charset="0"/>
                <a:cs typeface="Poppins Medium" panose="00000600000000000000" pitchFamily="2" charset="0"/>
              </a:rPr>
              <a:t>LOAN PORTFOLIO HEALTH ASSESSMENT: </a:t>
            </a:r>
            <a:r>
              <a:rPr lang="en-US" sz="1000" dirty="0">
                <a:solidFill>
                  <a:schemeClr val="bg1">
                    <a:lumMod val="50000"/>
                  </a:schemeClr>
                </a:solidFill>
                <a:latin typeface="Poppins Light" panose="00000400000000000000" pitchFamily="2" charset="0"/>
                <a:ea typeface="Montserrat Light" charset="0"/>
                <a:cs typeface="Poppins Light" panose="00000400000000000000" pitchFamily="2" charset="0"/>
              </a:rPr>
              <a:t>Tracking key metrics such as Total Loan Applications, Total Funded Amount and Total Amount Received allows the banks to identify any significant discrepancies or trends that may indicate potential risks or opportunities for improvement.</a:t>
            </a:r>
          </a:p>
          <a:p>
            <a:pPr marL="228600" indent="-228600">
              <a:buAutoNum type="arabicPeriod"/>
            </a:pPr>
            <a:endParaRPr lang="en-US" sz="1000" dirty="0">
              <a:solidFill>
                <a:schemeClr val="bg1">
                  <a:lumMod val="50000"/>
                </a:schemeClr>
              </a:solidFill>
              <a:latin typeface="Poppins Light" panose="00000400000000000000" pitchFamily="2" charset="0"/>
              <a:ea typeface="Montserrat Light" charset="0"/>
              <a:cs typeface="Poppins Light" panose="00000400000000000000" pitchFamily="2" charset="0"/>
            </a:endParaRPr>
          </a:p>
          <a:p>
            <a:pPr marL="228600" indent="-228600">
              <a:buAutoNum type="arabicPeriod"/>
            </a:pPr>
            <a:r>
              <a:rPr lang="en-US" sz="1200" dirty="0">
                <a:solidFill>
                  <a:srgbClr val="00B050"/>
                </a:solidFill>
                <a:latin typeface="Poppins Medium" panose="00000600000000000000" pitchFamily="2" charset="0"/>
                <a:ea typeface="Montserrat Light" charset="0"/>
                <a:cs typeface="Poppins Medium" panose="00000600000000000000" pitchFamily="2" charset="0"/>
              </a:rPr>
              <a:t>REGIONAL EXPANSION: </a:t>
            </a:r>
            <a:r>
              <a:rPr lang="en-US" sz="1000" dirty="0">
                <a:solidFill>
                  <a:schemeClr val="bg1">
                    <a:lumMod val="50000"/>
                  </a:schemeClr>
                </a:solidFill>
                <a:latin typeface="Poppins Light" panose="00000400000000000000" pitchFamily="2" charset="0"/>
                <a:ea typeface="Montserrat Light" charset="0"/>
                <a:cs typeface="Poppins Light" panose="00000400000000000000" pitchFamily="2" charset="0"/>
              </a:rPr>
              <a:t>By performing in-depth loan analysis by state, banks can identify regions with high loan demand and low market penetration for potential branch expansion or targeted marketing efforts.</a:t>
            </a:r>
          </a:p>
          <a:p>
            <a:pPr marL="228600" indent="-228600">
              <a:buAutoNum type="arabicPeriod"/>
            </a:pPr>
            <a:endParaRPr lang="en-US" sz="1000" dirty="0">
              <a:solidFill>
                <a:schemeClr val="bg1">
                  <a:lumMod val="50000"/>
                </a:schemeClr>
              </a:solidFill>
              <a:latin typeface="Poppins Light" panose="00000400000000000000" pitchFamily="2" charset="0"/>
              <a:ea typeface="Montserrat Light" charset="0"/>
              <a:cs typeface="Poppins Light" panose="00000400000000000000" pitchFamily="2" charset="0"/>
            </a:endParaRPr>
          </a:p>
          <a:p>
            <a:pPr marL="228600" indent="-228600">
              <a:buAutoNum type="arabicPeriod"/>
            </a:pPr>
            <a:r>
              <a:rPr lang="en-US" sz="1200" dirty="0">
                <a:solidFill>
                  <a:srgbClr val="00B050"/>
                </a:solidFill>
                <a:latin typeface="Poppins Medium" panose="00000600000000000000" pitchFamily="2" charset="0"/>
                <a:ea typeface="Montserrat Light" charset="0"/>
                <a:cs typeface="Poppins Medium" panose="00000600000000000000" pitchFamily="2" charset="0"/>
              </a:rPr>
              <a:t>IMPROVE REPAYMENT RATES: </a:t>
            </a:r>
            <a:r>
              <a:rPr lang="en-US" sz="1000" dirty="0">
                <a:solidFill>
                  <a:schemeClr val="bg1">
                    <a:lumMod val="50000"/>
                  </a:schemeClr>
                </a:solidFill>
                <a:latin typeface="Poppins Light" panose="00000400000000000000" pitchFamily="2" charset="0"/>
                <a:ea typeface="Montserrat Light" charset="0"/>
                <a:cs typeface="Poppins Light" panose="00000400000000000000" pitchFamily="2" charset="0"/>
              </a:rPr>
              <a:t>Analyze </a:t>
            </a:r>
            <a:r>
              <a:rPr lang="en-US" sz="1000" dirty="0">
                <a:solidFill>
                  <a:srgbClr val="FA4C4C"/>
                </a:solidFill>
                <a:latin typeface="Poppins Light" panose="00000400000000000000" pitchFamily="2" charset="0"/>
                <a:ea typeface="Montserrat Light" charset="0"/>
                <a:cs typeface="Poppins Light" panose="00000400000000000000" pitchFamily="2" charset="0"/>
              </a:rPr>
              <a:t>Bad Loan </a:t>
            </a:r>
            <a:r>
              <a:rPr lang="en-US" sz="1000" dirty="0">
                <a:solidFill>
                  <a:schemeClr val="bg1">
                    <a:lumMod val="50000"/>
                  </a:schemeClr>
                </a:solidFill>
                <a:latin typeface="Poppins Light" panose="00000400000000000000" pitchFamily="2" charset="0"/>
                <a:ea typeface="Montserrat Light" charset="0"/>
                <a:cs typeface="Poppins Light" panose="00000400000000000000" pitchFamily="2" charset="0"/>
              </a:rPr>
              <a:t>metrics and borrower profiles (such as average DTI) to identify risk factors. Implement early intervention strategies to prevent defaults such as personalized guidance or loan restructuring options.</a:t>
            </a:r>
          </a:p>
          <a:p>
            <a:pPr marL="228600" indent="-228600">
              <a:buAutoNum type="arabicPeriod"/>
            </a:pPr>
            <a:endParaRPr lang="en-US" sz="1000" dirty="0">
              <a:solidFill>
                <a:schemeClr val="bg1">
                  <a:lumMod val="50000"/>
                </a:schemeClr>
              </a:solidFill>
              <a:latin typeface="Poppins Light" panose="00000400000000000000" pitchFamily="2" charset="0"/>
              <a:ea typeface="Montserrat Light" charset="0"/>
              <a:cs typeface="Poppins Light" panose="00000400000000000000" pitchFamily="2" charset="0"/>
            </a:endParaRPr>
          </a:p>
          <a:p>
            <a:pPr marL="228600" indent="-228600">
              <a:buAutoNum type="arabicPeriod"/>
            </a:pPr>
            <a:r>
              <a:rPr lang="en-US" sz="1200" dirty="0">
                <a:solidFill>
                  <a:srgbClr val="00B050"/>
                </a:solidFill>
                <a:latin typeface="Poppins Medium" panose="00000600000000000000" pitchFamily="2" charset="0"/>
                <a:ea typeface="Montserrat Light" charset="0"/>
                <a:cs typeface="Poppins Medium" panose="00000600000000000000" pitchFamily="2" charset="0"/>
              </a:rPr>
              <a:t>TARGET HIGH PERFORMING LOAN APPLICANTS: </a:t>
            </a:r>
            <a:r>
              <a:rPr lang="en-US" sz="1000" dirty="0">
                <a:solidFill>
                  <a:schemeClr val="bg1">
                    <a:lumMod val="50000"/>
                  </a:schemeClr>
                </a:solidFill>
                <a:latin typeface="Poppins Light" panose="00000400000000000000" pitchFamily="2" charset="0"/>
                <a:ea typeface="Montserrat Light" charset="0"/>
                <a:cs typeface="Poppins Light" panose="00000400000000000000" pitchFamily="2" charset="0"/>
              </a:rPr>
              <a:t>Utilizing DTI and </a:t>
            </a:r>
            <a:r>
              <a:rPr lang="en-US" sz="1000" dirty="0">
                <a:solidFill>
                  <a:srgbClr val="00B050"/>
                </a:solidFill>
                <a:latin typeface="Poppins Light" panose="00000400000000000000" pitchFamily="2" charset="0"/>
                <a:ea typeface="Montserrat Light" charset="0"/>
                <a:cs typeface="Poppins Light" panose="00000400000000000000" pitchFamily="2" charset="0"/>
              </a:rPr>
              <a:t>Good Loan</a:t>
            </a:r>
            <a:r>
              <a:rPr lang="en-US" sz="1000" dirty="0">
                <a:solidFill>
                  <a:schemeClr val="bg1">
                    <a:lumMod val="50000"/>
                  </a:schemeClr>
                </a:solidFill>
                <a:latin typeface="Poppins Light" panose="00000400000000000000" pitchFamily="2" charset="0"/>
                <a:ea typeface="Montserrat Light" charset="0"/>
                <a:cs typeface="Poppins Light" panose="00000400000000000000" pitchFamily="2" charset="0"/>
              </a:rPr>
              <a:t> data to develop targeted marketing campaigns attracting borrowers with strong financial health.</a:t>
            </a:r>
          </a:p>
        </p:txBody>
      </p:sp>
      <p:sp>
        <p:nvSpPr>
          <p:cNvPr id="31" name="Title 2">
            <a:extLst>
              <a:ext uri="{FF2B5EF4-FFF2-40B4-BE49-F238E27FC236}">
                <a16:creationId xmlns:a16="http://schemas.microsoft.com/office/drawing/2014/main" id="{C99F6D28-2AF3-4F97-AD38-20CA476AACE5}"/>
              </a:ext>
            </a:extLst>
          </p:cNvPr>
          <p:cNvSpPr>
            <a:spLocks noGrp="1"/>
          </p:cNvSpPr>
          <p:nvPr>
            <p:ph type="title"/>
          </p:nvPr>
        </p:nvSpPr>
        <p:spPr>
          <a:xfrm>
            <a:off x="200476" y="160404"/>
            <a:ext cx="5659997" cy="572700"/>
          </a:xfrm>
        </p:spPr>
        <p:txBody>
          <a:bodyPr/>
          <a:lstStyle/>
          <a:p>
            <a:r>
              <a:rPr lang="en-US" sz="3200" dirty="0">
                <a:solidFill>
                  <a:srgbClr val="00B050"/>
                </a:solidFill>
                <a:latin typeface="Poppins Medium" panose="00000600000000000000" pitchFamily="2" charset="0"/>
                <a:cs typeface="Poppins Medium" panose="00000600000000000000" pitchFamily="2" charset="0"/>
              </a:rPr>
              <a:t>KEY BUSINESS USE-CASES</a:t>
            </a:r>
            <a:endParaRPr lang="en-IN" sz="3200" dirty="0">
              <a:solidFill>
                <a:srgbClr val="00B050"/>
              </a:solidFill>
              <a:latin typeface="Poppins Medium" panose="00000600000000000000" pitchFamily="2" charset="0"/>
              <a:cs typeface="Poppins Medium" panose="00000600000000000000" pitchFamily="2" charset="0"/>
            </a:endParaRPr>
          </a:p>
        </p:txBody>
      </p:sp>
      <p:pic>
        <p:nvPicPr>
          <p:cNvPr id="10" name="Picture 9">
            <a:extLst>
              <a:ext uri="{FF2B5EF4-FFF2-40B4-BE49-F238E27FC236}">
                <a16:creationId xmlns:a16="http://schemas.microsoft.com/office/drawing/2014/main" id="{76A29D32-2DA3-45F5-8681-69179754FD98}"/>
              </a:ext>
            </a:extLst>
          </p:cNvPr>
          <p:cNvPicPr>
            <a:picLocks noChangeAspect="1"/>
          </p:cNvPicPr>
          <p:nvPr/>
        </p:nvPicPr>
        <p:blipFill>
          <a:blip r:embed="rId3"/>
          <a:stretch>
            <a:fillRect/>
          </a:stretch>
        </p:blipFill>
        <p:spPr>
          <a:xfrm>
            <a:off x="5971614" y="1310560"/>
            <a:ext cx="2652840" cy="26528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4"/>
          <p:cNvSpPr txBox="1">
            <a:spLocks noGrp="1"/>
          </p:cNvSpPr>
          <p:nvPr>
            <p:ph type="ctrTitle"/>
          </p:nvPr>
        </p:nvSpPr>
        <p:spPr>
          <a:xfrm>
            <a:off x="611193" y="2042389"/>
            <a:ext cx="3960807" cy="91425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669BE5"/>
                </a:solidFill>
                <a:latin typeface="Poppins Medium" panose="00000600000000000000" pitchFamily="2" charset="0"/>
                <a:cs typeface="Poppins Medium" panose="00000600000000000000" pitchFamily="2" charset="0"/>
              </a:rPr>
              <a:t>THANK</a:t>
            </a:r>
            <a:r>
              <a:rPr lang="en" dirty="0">
                <a:solidFill>
                  <a:schemeClr val="dk2"/>
                </a:solidFill>
                <a:latin typeface="Poppins Medium" panose="00000600000000000000" pitchFamily="2" charset="0"/>
                <a:cs typeface="Poppins Medium" panose="00000600000000000000" pitchFamily="2" charset="0"/>
              </a:rPr>
              <a:t> YOU</a:t>
            </a:r>
            <a:endParaRPr dirty="0">
              <a:solidFill>
                <a:srgbClr val="669BE5"/>
              </a:solidFill>
              <a:latin typeface="Poppins Medium" panose="00000600000000000000" pitchFamily="2" charset="0"/>
              <a:cs typeface="Poppins Medium" panose="00000600000000000000" pitchFamily="2" charset="0"/>
            </a:endParaRPr>
          </a:p>
        </p:txBody>
      </p:sp>
      <p:grpSp>
        <p:nvGrpSpPr>
          <p:cNvPr id="235" name="Google Shape;235;p34"/>
          <p:cNvGrpSpPr/>
          <p:nvPr/>
        </p:nvGrpSpPr>
        <p:grpSpPr>
          <a:xfrm>
            <a:off x="-185048" y="1553021"/>
            <a:ext cx="3241700" cy="3788757"/>
            <a:chOff x="453700" y="927725"/>
            <a:chExt cx="3241700" cy="3788757"/>
          </a:xfrm>
        </p:grpSpPr>
        <p:sp>
          <p:nvSpPr>
            <p:cNvPr id="237" name="Google Shape;237;p34"/>
            <p:cNvSpPr/>
            <p:nvPr/>
          </p:nvSpPr>
          <p:spPr>
            <a:xfrm>
              <a:off x="453700" y="43312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4"/>
            <p:cNvSpPr/>
            <p:nvPr/>
          </p:nvSpPr>
          <p:spPr>
            <a:xfrm>
              <a:off x="10358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p:nvPr/>
          </p:nvSpPr>
          <p:spPr>
            <a:xfrm>
              <a:off x="16179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4"/>
            <p:cNvSpPr/>
            <p:nvPr/>
          </p:nvSpPr>
          <p:spPr>
            <a:xfrm>
              <a:off x="453700" y="3763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4"/>
            <p:cNvSpPr/>
            <p:nvPr/>
          </p:nvSpPr>
          <p:spPr>
            <a:xfrm>
              <a:off x="453700" y="31967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p:nvPr/>
          </p:nvSpPr>
          <p:spPr>
            <a:xfrm>
              <a:off x="2183400" y="4335479"/>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4"/>
            <p:cNvSpPr/>
            <p:nvPr/>
          </p:nvSpPr>
          <p:spPr>
            <a:xfrm>
              <a:off x="453700" y="26294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4"/>
            <p:cNvSpPr/>
            <p:nvPr/>
          </p:nvSpPr>
          <p:spPr>
            <a:xfrm>
              <a:off x="453700" y="2062225"/>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453700" y="14949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4"/>
            <p:cNvSpPr/>
            <p:nvPr/>
          </p:nvSpPr>
          <p:spPr>
            <a:xfrm>
              <a:off x="453700" y="9277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3314400" y="4335482"/>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2748900" y="43312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Google Shape;1344;p63">
            <a:extLst>
              <a:ext uri="{FF2B5EF4-FFF2-40B4-BE49-F238E27FC236}">
                <a16:creationId xmlns:a16="http://schemas.microsoft.com/office/drawing/2014/main" id="{732A28E5-3B34-4B86-8B34-3D100C24D7EB}"/>
              </a:ext>
            </a:extLst>
          </p:cNvPr>
          <p:cNvPicPr preferRelativeResize="0"/>
          <p:nvPr/>
        </p:nvPicPr>
        <p:blipFill rotWithShape="1">
          <a:blip r:embed="rId3">
            <a:alphaModFix/>
          </a:blip>
          <a:srcRect/>
          <a:stretch/>
        </p:blipFill>
        <p:spPr>
          <a:xfrm>
            <a:off x="4707100" y="725475"/>
            <a:ext cx="1822200" cy="1822200"/>
          </a:xfrm>
          <a:prstGeom prst="rect">
            <a:avLst/>
          </a:prstGeom>
          <a:noFill/>
          <a:ln>
            <a:noFill/>
          </a:ln>
        </p:spPr>
      </p:pic>
      <p:pic>
        <p:nvPicPr>
          <p:cNvPr id="21" name="Google Shape;1345;p63">
            <a:extLst>
              <a:ext uri="{FF2B5EF4-FFF2-40B4-BE49-F238E27FC236}">
                <a16:creationId xmlns:a16="http://schemas.microsoft.com/office/drawing/2014/main" id="{EB88D1AC-A6E4-4C0D-A482-DA0793B8270E}"/>
              </a:ext>
            </a:extLst>
          </p:cNvPr>
          <p:cNvPicPr preferRelativeResize="0"/>
          <p:nvPr/>
        </p:nvPicPr>
        <p:blipFill rotWithShape="1">
          <a:blip r:embed="rId4">
            <a:alphaModFix/>
          </a:blip>
          <a:srcRect l="21878" r="21281"/>
          <a:stretch/>
        </p:blipFill>
        <p:spPr>
          <a:xfrm>
            <a:off x="6568000" y="696217"/>
            <a:ext cx="1822200" cy="1803300"/>
          </a:xfrm>
          <a:prstGeom prst="ellipse">
            <a:avLst/>
          </a:prstGeom>
          <a:noFill/>
          <a:ln w="38100" cap="flat" cmpd="sng">
            <a:solidFill>
              <a:schemeClr val="dk2"/>
            </a:solidFill>
            <a:prstDash val="solid"/>
            <a:round/>
            <a:headEnd type="none" w="sm" len="sm"/>
            <a:tailEnd type="none" w="sm" len="sm"/>
          </a:ln>
        </p:spPr>
      </p:pic>
      <p:pic>
        <p:nvPicPr>
          <p:cNvPr id="22" name="Google Shape;1346;p63">
            <a:extLst>
              <a:ext uri="{FF2B5EF4-FFF2-40B4-BE49-F238E27FC236}">
                <a16:creationId xmlns:a16="http://schemas.microsoft.com/office/drawing/2014/main" id="{EB3C3551-8017-4CF6-8F29-C6E6770C6CD1}"/>
              </a:ext>
            </a:extLst>
          </p:cNvPr>
          <p:cNvPicPr preferRelativeResize="0"/>
          <p:nvPr/>
        </p:nvPicPr>
        <p:blipFill rotWithShape="1">
          <a:blip r:embed="rId5">
            <a:alphaModFix/>
          </a:blip>
          <a:srcRect l="16675" r="16675"/>
          <a:stretch/>
        </p:blipFill>
        <p:spPr>
          <a:xfrm>
            <a:off x="6529300" y="2547675"/>
            <a:ext cx="1899600" cy="1899600"/>
          </a:xfrm>
          <a:prstGeom prst="round2SameRect">
            <a:avLst>
              <a:gd name="adj1" fmla="val 0"/>
              <a:gd name="adj2" fmla="val 50000"/>
            </a:avLst>
          </a:prstGeom>
          <a:noFill/>
          <a:ln>
            <a:noFill/>
          </a:ln>
        </p:spPr>
      </p:pic>
    </p:spTree>
    <p:extLst>
      <p:ext uri="{BB962C8B-B14F-4D97-AF65-F5344CB8AC3E}">
        <p14:creationId xmlns:p14="http://schemas.microsoft.com/office/powerpoint/2010/main" val="2811838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1A6361FE-0CE0-43A7-B10F-DF749C79F558}"/>
              </a:ext>
            </a:extLst>
          </p:cNvPr>
          <p:cNvCxnSpPr>
            <a:cxnSpLocks/>
          </p:cNvCxnSpPr>
          <p:nvPr/>
        </p:nvCxnSpPr>
        <p:spPr>
          <a:xfrm>
            <a:off x="3150619" y="1606146"/>
            <a:ext cx="0" cy="193703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63" name="Google Shape;263;p35"/>
          <p:cNvGrpSpPr/>
          <p:nvPr/>
        </p:nvGrpSpPr>
        <p:grpSpPr>
          <a:xfrm>
            <a:off x="8370552" y="-197037"/>
            <a:ext cx="963100" cy="3784500"/>
            <a:chOff x="8256250" y="-197037"/>
            <a:chExt cx="963100" cy="3784500"/>
          </a:xfrm>
        </p:grpSpPr>
        <p:sp>
          <p:nvSpPr>
            <p:cNvPr id="264" name="Google Shape;264;p35"/>
            <p:cNvSpPr/>
            <p:nvPr/>
          </p:nvSpPr>
          <p:spPr>
            <a:xfrm rot="10800000">
              <a:off x="8838350" y="-197037"/>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5"/>
            <p:cNvSpPr/>
            <p:nvPr/>
          </p:nvSpPr>
          <p:spPr>
            <a:xfrm rot="10800000">
              <a:off x="8256250" y="-19703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5"/>
            <p:cNvSpPr/>
            <p:nvPr/>
          </p:nvSpPr>
          <p:spPr>
            <a:xfrm rot="10800000">
              <a:off x="8838350" y="37021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5"/>
            <p:cNvSpPr/>
            <p:nvPr/>
          </p:nvSpPr>
          <p:spPr>
            <a:xfrm rot="10800000">
              <a:off x="8838350" y="93746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5"/>
            <p:cNvSpPr/>
            <p:nvPr/>
          </p:nvSpPr>
          <p:spPr>
            <a:xfrm rot="10800000">
              <a:off x="8838350" y="150471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5"/>
            <p:cNvSpPr/>
            <p:nvPr/>
          </p:nvSpPr>
          <p:spPr>
            <a:xfrm rot="10800000">
              <a:off x="8838350" y="2071963"/>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5"/>
            <p:cNvSpPr/>
            <p:nvPr/>
          </p:nvSpPr>
          <p:spPr>
            <a:xfrm rot="10800000">
              <a:off x="8838350" y="263921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5"/>
            <p:cNvSpPr/>
            <p:nvPr/>
          </p:nvSpPr>
          <p:spPr>
            <a:xfrm rot="10800000">
              <a:off x="8838350" y="320646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35"/>
          <p:cNvGrpSpPr/>
          <p:nvPr/>
        </p:nvGrpSpPr>
        <p:grpSpPr>
          <a:xfrm>
            <a:off x="-152412" y="-171062"/>
            <a:ext cx="2766725" cy="381000"/>
            <a:chOff x="-152412" y="-171062"/>
            <a:chExt cx="2766725" cy="381000"/>
          </a:xfrm>
        </p:grpSpPr>
        <p:sp>
          <p:nvSpPr>
            <p:cNvPr id="273" name="Google Shape;273;p35"/>
            <p:cNvSpPr/>
            <p:nvPr/>
          </p:nvSpPr>
          <p:spPr>
            <a:xfrm rot="-5400000">
              <a:off x="1636881" y="-171062"/>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p:nvPr/>
          </p:nvSpPr>
          <p:spPr>
            <a:xfrm rot="-5400000">
              <a:off x="1040450" y="-171062"/>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rot="-5400000">
              <a:off x="2233313" y="-171062"/>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rot="-5400000">
              <a:off x="444019" y="-171062"/>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p:nvPr/>
          </p:nvSpPr>
          <p:spPr>
            <a:xfrm rot="-5400000">
              <a:off x="-152412" y="-171062"/>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03FC610F-83C4-4BC4-B4DD-486DFE63C9A0}"/>
              </a:ext>
            </a:extLst>
          </p:cNvPr>
          <p:cNvSpPr>
            <a:spLocks noGrp="1"/>
          </p:cNvSpPr>
          <p:nvPr>
            <p:ph type="title"/>
          </p:nvPr>
        </p:nvSpPr>
        <p:spPr>
          <a:xfrm>
            <a:off x="242037" y="250455"/>
            <a:ext cx="4457710" cy="572700"/>
          </a:xfrm>
        </p:spPr>
        <p:txBody>
          <a:bodyPr/>
          <a:lstStyle/>
          <a:p>
            <a:r>
              <a:rPr lang="en-US" sz="3200" dirty="0">
                <a:latin typeface="Poppins Medium" panose="00000600000000000000" pitchFamily="2" charset="0"/>
                <a:cs typeface="Poppins Medium" panose="00000600000000000000" pitchFamily="2" charset="0"/>
              </a:rPr>
              <a:t>PROBLEM </a:t>
            </a:r>
            <a:r>
              <a:rPr lang="en-US" sz="3200" dirty="0">
                <a:solidFill>
                  <a:srgbClr val="6BBD9B"/>
                </a:solidFill>
                <a:latin typeface="Poppins Medium" panose="00000600000000000000" pitchFamily="2" charset="0"/>
                <a:cs typeface="Poppins Medium" panose="00000600000000000000" pitchFamily="2" charset="0"/>
              </a:rPr>
              <a:t>STATEMENT</a:t>
            </a:r>
            <a:endParaRPr lang="en-IN" sz="3200" dirty="0">
              <a:solidFill>
                <a:srgbClr val="6BBD9B"/>
              </a:solidFill>
              <a:latin typeface="Poppins Medium" panose="00000600000000000000" pitchFamily="2" charset="0"/>
              <a:cs typeface="Poppins Medium" panose="00000600000000000000" pitchFamily="2" charset="0"/>
            </a:endParaRPr>
          </a:p>
        </p:txBody>
      </p:sp>
      <p:sp>
        <p:nvSpPr>
          <p:cNvPr id="36" name="Shape 1869">
            <a:extLst>
              <a:ext uri="{FF2B5EF4-FFF2-40B4-BE49-F238E27FC236}">
                <a16:creationId xmlns:a16="http://schemas.microsoft.com/office/drawing/2014/main" id="{BC862BCE-696C-49E1-B622-9AEFEEB711DA}"/>
              </a:ext>
            </a:extLst>
          </p:cNvPr>
          <p:cNvSpPr/>
          <p:nvPr/>
        </p:nvSpPr>
        <p:spPr>
          <a:xfrm>
            <a:off x="2694294" y="937463"/>
            <a:ext cx="916241" cy="9482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9BBEEE"/>
          </a:solidFill>
          <a:ln w="63500" cap="flat" cmpd="sng">
            <a:noFill/>
            <a:miter lim="400000"/>
          </a:ln>
          <a:effectLst>
            <a:outerShdw blurRad="50800" dist="38100" dir="8100000" algn="tr" rotWithShape="0">
              <a:prstClr val="black">
                <a:alpha val="40000"/>
              </a:prst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gn="ctr">
              <a:lnSpc>
                <a:spcPct val="90000"/>
              </a:lnSpc>
              <a:defRPr sz="1800">
                <a:solidFill>
                  <a:srgbClr val="000000"/>
                </a:solidFill>
              </a:defRPr>
            </a:pPr>
            <a:endParaRPr sz="1600" dirty="0">
              <a:latin typeface="Lato Light"/>
              <a:cs typeface="Lato Light"/>
            </a:endParaRPr>
          </a:p>
        </p:txBody>
      </p:sp>
      <p:sp>
        <p:nvSpPr>
          <p:cNvPr id="38" name="Shape 1869">
            <a:extLst>
              <a:ext uri="{FF2B5EF4-FFF2-40B4-BE49-F238E27FC236}">
                <a16:creationId xmlns:a16="http://schemas.microsoft.com/office/drawing/2014/main" id="{5C196EF8-051A-48BF-B425-DA1F7C131F36}"/>
              </a:ext>
            </a:extLst>
          </p:cNvPr>
          <p:cNvSpPr/>
          <p:nvPr/>
        </p:nvSpPr>
        <p:spPr>
          <a:xfrm>
            <a:off x="2694293" y="2097624"/>
            <a:ext cx="916241" cy="9482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6BBD9B"/>
          </a:solidFill>
          <a:ln w="63500" cap="flat" cmpd="sng">
            <a:noFill/>
            <a:miter lim="400000"/>
          </a:ln>
          <a:effectLst>
            <a:outerShdw blurRad="50800" dist="38100" dir="8100000" algn="tr" rotWithShape="0">
              <a:prstClr val="black">
                <a:alpha val="40000"/>
              </a:prst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gn="ctr">
              <a:lnSpc>
                <a:spcPct val="90000"/>
              </a:lnSpc>
              <a:defRPr sz="1800">
                <a:solidFill>
                  <a:srgbClr val="000000"/>
                </a:solidFill>
              </a:defRPr>
            </a:pPr>
            <a:endParaRPr sz="1600" dirty="0">
              <a:latin typeface="Lato Light"/>
              <a:cs typeface="Lato Light"/>
            </a:endParaRPr>
          </a:p>
        </p:txBody>
      </p:sp>
      <p:sp>
        <p:nvSpPr>
          <p:cNvPr id="39" name="Shape 1869">
            <a:extLst>
              <a:ext uri="{FF2B5EF4-FFF2-40B4-BE49-F238E27FC236}">
                <a16:creationId xmlns:a16="http://schemas.microsoft.com/office/drawing/2014/main" id="{7E306BD4-1CF2-43DB-8BF7-FFC2847DFE81}"/>
              </a:ext>
            </a:extLst>
          </p:cNvPr>
          <p:cNvSpPr/>
          <p:nvPr/>
        </p:nvSpPr>
        <p:spPr>
          <a:xfrm>
            <a:off x="2694293" y="3257786"/>
            <a:ext cx="916241" cy="9482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9BBEEE"/>
          </a:solidFill>
          <a:ln w="63500" cap="flat" cmpd="sng">
            <a:noFill/>
            <a:miter lim="400000"/>
          </a:ln>
          <a:effectLst>
            <a:outerShdw blurRad="50800" dist="38100" dir="8100000" algn="tr" rotWithShape="0">
              <a:prstClr val="black">
                <a:alpha val="40000"/>
              </a:prstClr>
            </a:outerShdw>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gn="ctr">
              <a:lnSpc>
                <a:spcPct val="90000"/>
              </a:lnSpc>
              <a:defRPr sz="1800">
                <a:solidFill>
                  <a:srgbClr val="000000"/>
                </a:solidFill>
              </a:defRPr>
            </a:pPr>
            <a:endParaRPr sz="1600" dirty="0">
              <a:latin typeface="Lato Light"/>
              <a:cs typeface="Lato Light"/>
            </a:endParaRPr>
          </a:p>
        </p:txBody>
      </p:sp>
      <p:grpSp>
        <p:nvGrpSpPr>
          <p:cNvPr id="40" name="Group 39">
            <a:extLst>
              <a:ext uri="{FF2B5EF4-FFF2-40B4-BE49-F238E27FC236}">
                <a16:creationId xmlns:a16="http://schemas.microsoft.com/office/drawing/2014/main" id="{0AE44DE7-4C2B-4229-9A81-160654B8D2EB}"/>
              </a:ext>
            </a:extLst>
          </p:cNvPr>
          <p:cNvGrpSpPr/>
          <p:nvPr/>
        </p:nvGrpSpPr>
        <p:grpSpPr>
          <a:xfrm>
            <a:off x="2961913" y="1221087"/>
            <a:ext cx="381000" cy="381001"/>
            <a:chOff x="8657130" y="2323034"/>
            <a:chExt cx="1078109" cy="1006982"/>
          </a:xfrm>
          <a:solidFill>
            <a:schemeClr val="accent3">
              <a:lumMod val="95000"/>
            </a:schemeClr>
          </a:solidFill>
        </p:grpSpPr>
        <p:sp>
          <p:nvSpPr>
            <p:cNvPr id="41" name="Freeform 61">
              <a:extLst>
                <a:ext uri="{FF2B5EF4-FFF2-40B4-BE49-F238E27FC236}">
                  <a16:creationId xmlns:a16="http://schemas.microsoft.com/office/drawing/2014/main" id="{94A28825-C013-4673-9A86-EBC0A30171C0}"/>
                </a:ext>
              </a:extLst>
            </p:cNvPr>
            <p:cNvSpPr>
              <a:spLocks noChangeArrowheads="1"/>
            </p:cNvSpPr>
            <p:nvPr/>
          </p:nvSpPr>
          <p:spPr bwMode="auto">
            <a:xfrm>
              <a:off x="8657130" y="2323034"/>
              <a:ext cx="1078109" cy="1006982"/>
            </a:xfrm>
            <a:custGeom>
              <a:avLst/>
              <a:gdLst>
                <a:gd name="T0" fmla="*/ 228239 w 1268"/>
                <a:gd name="T1" fmla="*/ 347237 h 1188"/>
                <a:gd name="T2" fmla="*/ 228239 w 1268"/>
                <a:gd name="T3" fmla="*/ 347237 h 1188"/>
                <a:gd name="T4" fmla="*/ 198673 w 1268"/>
                <a:gd name="T5" fmla="*/ 345440 h 1188"/>
                <a:gd name="T6" fmla="*/ 198673 w 1268"/>
                <a:gd name="T7" fmla="*/ 345440 h 1188"/>
                <a:gd name="T8" fmla="*/ 183890 w 1268"/>
                <a:gd name="T9" fmla="*/ 350832 h 1188"/>
                <a:gd name="T10" fmla="*/ 183890 w 1268"/>
                <a:gd name="T11" fmla="*/ 350832 h 1188"/>
                <a:gd name="T12" fmla="*/ 119709 w 1268"/>
                <a:gd name="T13" fmla="*/ 389294 h 1188"/>
                <a:gd name="T14" fmla="*/ 119709 w 1268"/>
                <a:gd name="T15" fmla="*/ 389294 h 1188"/>
                <a:gd name="T16" fmla="*/ 72835 w 1268"/>
                <a:gd name="T17" fmla="*/ 398280 h 1188"/>
                <a:gd name="T18" fmla="*/ 72835 w 1268"/>
                <a:gd name="T19" fmla="*/ 398280 h 1188"/>
                <a:gd name="T20" fmla="*/ 90503 w 1268"/>
                <a:gd name="T21" fmla="*/ 380307 h 1188"/>
                <a:gd name="T22" fmla="*/ 90503 w 1268"/>
                <a:gd name="T23" fmla="*/ 380307 h 1188"/>
                <a:gd name="T24" fmla="*/ 107449 w 1268"/>
                <a:gd name="T25" fmla="*/ 333937 h 1188"/>
                <a:gd name="T26" fmla="*/ 107449 w 1268"/>
                <a:gd name="T27" fmla="*/ 333937 h 1188"/>
                <a:gd name="T28" fmla="*/ 106368 w 1268"/>
                <a:gd name="T29" fmla="*/ 322435 h 1188"/>
                <a:gd name="T30" fmla="*/ 106368 w 1268"/>
                <a:gd name="T31" fmla="*/ 322435 h 1188"/>
                <a:gd name="T32" fmla="*/ 98796 w 1268"/>
                <a:gd name="T33" fmla="*/ 309494 h 1188"/>
                <a:gd name="T34" fmla="*/ 98796 w 1268"/>
                <a:gd name="T35" fmla="*/ 309494 h 1188"/>
                <a:gd name="T36" fmla="*/ 26682 w 1268"/>
                <a:gd name="T37" fmla="*/ 186559 h 1188"/>
                <a:gd name="T38" fmla="*/ 26682 w 1268"/>
                <a:gd name="T39" fmla="*/ 186559 h 1188"/>
                <a:gd name="T40" fmla="*/ 228239 w 1268"/>
                <a:gd name="T41" fmla="*/ 26600 h 1188"/>
                <a:gd name="T42" fmla="*/ 228239 w 1268"/>
                <a:gd name="T43" fmla="*/ 26600 h 1188"/>
                <a:gd name="T44" fmla="*/ 429797 w 1268"/>
                <a:gd name="T45" fmla="*/ 186559 h 1188"/>
                <a:gd name="T46" fmla="*/ 429797 w 1268"/>
                <a:gd name="T47" fmla="*/ 186559 h 1188"/>
                <a:gd name="T48" fmla="*/ 228239 w 1268"/>
                <a:gd name="T49" fmla="*/ 347237 h 1188"/>
                <a:gd name="T50" fmla="*/ 388692 w 1268"/>
                <a:gd name="T51" fmla="*/ 53559 h 1188"/>
                <a:gd name="T52" fmla="*/ 388692 w 1268"/>
                <a:gd name="T53" fmla="*/ 53559 h 1188"/>
                <a:gd name="T54" fmla="*/ 228239 w 1268"/>
                <a:gd name="T55" fmla="*/ 0 h 1188"/>
                <a:gd name="T56" fmla="*/ 228239 w 1268"/>
                <a:gd name="T57" fmla="*/ 0 h 1188"/>
                <a:gd name="T58" fmla="*/ 67787 w 1268"/>
                <a:gd name="T59" fmla="*/ 53559 h 1188"/>
                <a:gd name="T60" fmla="*/ 67787 w 1268"/>
                <a:gd name="T61" fmla="*/ 53559 h 1188"/>
                <a:gd name="T62" fmla="*/ 0 w 1268"/>
                <a:gd name="T63" fmla="*/ 186559 h 1188"/>
                <a:gd name="T64" fmla="*/ 0 w 1268"/>
                <a:gd name="T65" fmla="*/ 186559 h 1188"/>
                <a:gd name="T66" fmla="*/ 80046 w 1268"/>
                <a:gd name="T67" fmla="*/ 329264 h 1188"/>
                <a:gd name="T68" fmla="*/ 80046 w 1268"/>
                <a:gd name="T69" fmla="*/ 329264 h 1188"/>
                <a:gd name="T70" fmla="*/ 80407 w 1268"/>
                <a:gd name="T71" fmla="*/ 333937 h 1188"/>
                <a:gd name="T72" fmla="*/ 80407 w 1268"/>
                <a:gd name="T73" fmla="*/ 333937 h 1188"/>
                <a:gd name="T74" fmla="*/ 38941 w 1268"/>
                <a:gd name="T75" fmla="*/ 388934 h 1188"/>
                <a:gd name="T76" fmla="*/ 38941 w 1268"/>
                <a:gd name="T77" fmla="*/ 388934 h 1188"/>
                <a:gd name="T78" fmla="*/ 28485 w 1268"/>
                <a:gd name="T79" fmla="*/ 406548 h 1188"/>
                <a:gd name="T80" fmla="*/ 28485 w 1268"/>
                <a:gd name="T81" fmla="*/ 406548 h 1188"/>
                <a:gd name="T82" fmla="*/ 34615 w 1268"/>
                <a:gd name="T83" fmla="*/ 421286 h 1188"/>
                <a:gd name="T84" fmla="*/ 34615 w 1268"/>
                <a:gd name="T85" fmla="*/ 421286 h 1188"/>
                <a:gd name="T86" fmla="*/ 48677 w 1268"/>
                <a:gd name="T87" fmla="*/ 426678 h 1188"/>
                <a:gd name="T88" fmla="*/ 48677 w 1268"/>
                <a:gd name="T89" fmla="*/ 426678 h 1188"/>
                <a:gd name="T90" fmla="*/ 49758 w 1268"/>
                <a:gd name="T91" fmla="*/ 426678 h 1188"/>
                <a:gd name="T92" fmla="*/ 49758 w 1268"/>
                <a:gd name="T93" fmla="*/ 426678 h 1188"/>
                <a:gd name="T94" fmla="*/ 199755 w 1268"/>
                <a:gd name="T95" fmla="*/ 372399 h 1188"/>
                <a:gd name="T96" fmla="*/ 199755 w 1268"/>
                <a:gd name="T97" fmla="*/ 372399 h 1188"/>
                <a:gd name="T98" fmla="*/ 228239 w 1268"/>
                <a:gd name="T99" fmla="*/ 374197 h 1188"/>
                <a:gd name="T100" fmla="*/ 228239 w 1268"/>
                <a:gd name="T101" fmla="*/ 374197 h 1188"/>
                <a:gd name="T102" fmla="*/ 388692 w 1268"/>
                <a:gd name="T103" fmla="*/ 320278 h 1188"/>
                <a:gd name="T104" fmla="*/ 388692 w 1268"/>
                <a:gd name="T105" fmla="*/ 320278 h 1188"/>
                <a:gd name="T106" fmla="*/ 456839 w 1268"/>
                <a:gd name="T107" fmla="*/ 186559 h 1188"/>
                <a:gd name="T108" fmla="*/ 456839 w 1268"/>
                <a:gd name="T109" fmla="*/ 186559 h 1188"/>
                <a:gd name="T110" fmla="*/ 388692 w 1268"/>
                <a:gd name="T111" fmla="*/ 53559 h 11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268" h="1188">
                  <a:moveTo>
                    <a:pt x="633" y="966"/>
                  </a:moveTo>
                  <a:lnTo>
                    <a:pt x="633" y="966"/>
                  </a:lnTo>
                  <a:cubicBezTo>
                    <a:pt x="606" y="966"/>
                    <a:pt x="577" y="965"/>
                    <a:pt x="551" y="961"/>
                  </a:cubicBezTo>
                  <a:cubicBezTo>
                    <a:pt x="535" y="959"/>
                    <a:pt x="522" y="965"/>
                    <a:pt x="510" y="976"/>
                  </a:cubicBezTo>
                  <a:cubicBezTo>
                    <a:pt x="458" y="1026"/>
                    <a:pt x="400" y="1062"/>
                    <a:pt x="332" y="1083"/>
                  </a:cubicBezTo>
                  <a:cubicBezTo>
                    <a:pt x="293" y="1095"/>
                    <a:pt x="251" y="1104"/>
                    <a:pt x="202" y="1108"/>
                  </a:cubicBezTo>
                  <a:cubicBezTo>
                    <a:pt x="221" y="1094"/>
                    <a:pt x="237" y="1076"/>
                    <a:pt x="251" y="1058"/>
                  </a:cubicBezTo>
                  <a:cubicBezTo>
                    <a:pt x="282" y="1018"/>
                    <a:pt x="298" y="974"/>
                    <a:pt x="298" y="929"/>
                  </a:cubicBezTo>
                  <a:cubicBezTo>
                    <a:pt x="298" y="917"/>
                    <a:pt x="296" y="907"/>
                    <a:pt x="295" y="897"/>
                  </a:cubicBezTo>
                  <a:cubicBezTo>
                    <a:pt x="293" y="882"/>
                    <a:pt x="286" y="870"/>
                    <a:pt x="274" y="861"/>
                  </a:cubicBezTo>
                  <a:cubicBezTo>
                    <a:pt x="146" y="777"/>
                    <a:pt x="74" y="651"/>
                    <a:pt x="74" y="519"/>
                  </a:cubicBezTo>
                  <a:cubicBezTo>
                    <a:pt x="74" y="273"/>
                    <a:pt x="324" y="74"/>
                    <a:pt x="633" y="74"/>
                  </a:cubicBezTo>
                  <a:cubicBezTo>
                    <a:pt x="942" y="74"/>
                    <a:pt x="1192" y="273"/>
                    <a:pt x="1192" y="519"/>
                  </a:cubicBezTo>
                  <a:cubicBezTo>
                    <a:pt x="1192" y="766"/>
                    <a:pt x="942" y="966"/>
                    <a:pt x="633" y="966"/>
                  </a:cubicBezTo>
                  <a:close/>
                  <a:moveTo>
                    <a:pt x="1078" y="149"/>
                  </a:moveTo>
                  <a:lnTo>
                    <a:pt x="1078" y="149"/>
                  </a:lnTo>
                  <a:cubicBezTo>
                    <a:pt x="958" y="53"/>
                    <a:pt x="801" y="0"/>
                    <a:pt x="633" y="0"/>
                  </a:cubicBezTo>
                  <a:cubicBezTo>
                    <a:pt x="465" y="0"/>
                    <a:pt x="307" y="53"/>
                    <a:pt x="188" y="149"/>
                  </a:cubicBezTo>
                  <a:cubicBezTo>
                    <a:pt x="67" y="248"/>
                    <a:pt x="0" y="380"/>
                    <a:pt x="0" y="519"/>
                  </a:cubicBezTo>
                  <a:cubicBezTo>
                    <a:pt x="0" y="673"/>
                    <a:pt x="80" y="817"/>
                    <a:pt x="222" y="916"/>
                  </a:cubicBezTo>
                  <a:cubicBezTo>
                    <a:pt x="223" y="920"/>
                    <a:pt x="223" y="925"/>
                    <a:pt x="223" y="929"/>
                  </a:cubicBezTo>
                  <a:cubicBezTo>
                    <a:pt x="223" y="974"/>
                    <a:pt x="193" y="1038"/>
                    <a:pt x="108" y="1082"/>
                  </a:cubicBezTo>
                  <a:cubicBezTo>
                    <a:pt x="91" y="1092"/>
                    <a:pt x="79" y="1110"/>
                    <a:pt x="79" y="1131"/>
                  </a:cubicBezTo>
                  <a:cubicBezTo>
                    <a:pt x="79" y="1147"/>
                    <a:pt x="85" y="1162"/>
                    <a:pt x="96" y="1172"/>
                  </a:cubicBezTo>
                  <a:cubicBezTo>
                    <a:pt x="107" y="1183"/>
                    <a:pt x="120" y="1187"/>
                    <a:pt x="135" y="1187"/>
                  </a:cubicBezTo>
                  <a:cubicBezTo>
                    <a:pt x="137" y="1187"/>
                    <a:pt x="137" y="1187"/>
                    <a:pt x="138" y="1187"/>
                  </a:cubicBezTo>
                  <a:cubicBezTo>
                    <a:pt x="268" y="1183"/>
                    <a:pt x="419" y="1160"/>
                    <a:pt x="554" y="1036"/>
                  </a:cubicBezTo>
                  <a:cubicBezTo>
                    <a:pt x="579" y="1039"/>
                    <a:pt x="606" y="1041"/>
                    <a:pt x="633" y="1041"/>
                  </a:cubicBezTo>
                  <a:cubicBezTo>
                    <a:pt x="801" y="1041"/>
                    <a:pt x="959" y="987"/>
                    <a:pt x="1078" y="891"/>
                  </a:cubicBezTo>
                  <a:cubicBezTo>
                    <a:pt x="1199" y="792"/>
                    <a:pt x="1267" y="660"/>
                    <a:pt x="1267" y="519"/>
                  </a:cubicBezTo>
                  <a:cubicBezTo>
                    <a:pt x="1267" y="380"/>
                    <a:pt x="1199" y="248"/>
                    <a:pt x="1078" y="14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2" name="Freeform 62">
              <a:extLst>
                <a:ext uri="{FF2B5EF4-FFF2-40B4-BE49-F238E27FC236}">
                  <a16:creationId xmlns:a16="http://schemas.microsoft.com/office/drawing/2014/main" id="{0F144167-17EE-497C-93F0-B94A358C253D}"/>
                </a:ext>
              </a:extLst>
            </p:cNvPr>
            <p:cNvSpPr>
              <a:spLocks noChangeArrowheads="1"/>
            </p:cNvSpPr>
            <p:nvPr/>
          </p:nvSpPr>
          <p:spPr bwMode="auto">
            <a:xfrm>
              <a:off x="8877993" y="2629995"/>
              <a:ext cx="640126" cy="325677"/>
            </a:xfrm>
            <a:custGeom>
              <a:avLst/>
              <a:gdLst>
                <a:gd name="T0" fmla="*/ 228144 w 752"/>
                <a:gd name="T1" fmla="*/ 111067 h 383"/>
                <a:gd name="T2" fmla="*/ 244388 w 752"/>
                <a:gd name="T3" fmla="*/ 95200 h 383"/>
                <a:gd name="T4" fmla="*/ 109740 w 752"/>
                <a:gd name="T5" fmla="*/ 111067 h 383"/>
                <a:gd name="T6" fmla="*/ 93857 w 752"/>
                <a:gd name="T7" fmla="*/ 95200 h 383"/>
                <a:gd name="T8" fmla="*/ 109740 w 752"/>
                <a:gd name="T9" fmla="*/ 111067 h 383"/>
                <a:gd name="T10" fmla="*/ 42596 w 752"/>
                <a:gd name="T11" fmla="*/ 27406 h 383"/>
                <a:gd name="T12" fmla="*/ 26352 w 752"/>
                <a:gd name="T13" fmla="*/ 42912 h 383"/>
                <a:gd name="T14" fmla="*/ 162083 w 752"/>
                <a:gd name="T15" fmla="*/ 27406 h 383"/>
                <a:gd name="T16" fmla="*/ 177244 w 752"/>
                <a:gd name="T17" fmla="*/ 42912 h 383"/>
                <a:gd name="T18" fmla="*/ 162083 w 752"/>
                <a:gd name="T19" fmla="*/ 27406 h 383"/>
                <a:gd name="T20" fmla="*/ 225617 w 752"/>
                <a:gd name="T21" fmla="*/ 68515 h 383"/>
                <a:gd name="T22" fmla="*/ 221285 w 752"/>
                <a:gd name="T23" fmla="*/ 68515 h 383"/>
                <a:gd name="T24" fmla="*/ 203597 w 752"/>
                <a:gd name="T25" fmla="*/ 50845 h 383"/>
                <a:gd name="T26" fmla="*/ 204679 w 752"/>
                <a:gd name="T27" fmla="*/ 24882 h 383"/>
                <a:gd name="T28" fmla="*/ 180132 w 752"/>
                <a:gd name="T29" fmla="*/ 0 h 383"/>
                <a:gd name="T30" fmla="*/ 159195 w 752"/>
                <a:gd name="T31" fmla="*/ 0 h 383"/>
                <a:gd name="T32" fmla="*/ 135009 w 752"/>
                <a:gd name="T33" fmla="*/ 45436 h 383"/>
                <a:gd name="T34" fmla="*/ 135731 w 752"/>
                <a:gd name="T35" fmla="*/ 51206 h 383"/>
                <a:gd name="T36" fmla="*/ 118043 w 752"/>
                <a:gd name="T37" fmla="*/ 68876 h 383"/>
                <a:gd name="T38" fmla="*/ 91330 w 752"/>
                <a:gd name="T39" fmla="*/ 68515 h 383"/>
                <a:gd name="T40" fmla="*/ 86637 w 752"/>
                <a:gd name="T41" fmla="*/ 68876 h 383"/>
                <a:gd name="T42" fmla="*/ 68948 w 752"/>
                <a:gd name="T43" fmla="*/ 51206 h 383"/>
                <a:gd name="T44" fmla="*/ 69309 w 752"/>
                <a:gd name="T45" fmla="*/ 24882 h 383"/>
                <a:gd name="T46" fmla="*/ 44762 w 752"/>
                <a:gd name="T47" fmla="*/ 0 h 383"/>
                <a:gd name="T48" fmla="*/ 23825 w 752"/>
                <a:gd name="T49" fmla="*/ 0 h 383"/>
                <a:gd name="T50" fmla="*/ 0 w 752"/>
                <a:gd name="T51" fmla="*/ 45436 h 383"/>
                <a:gd name="T52" fmla="*/ 23825 w 752"/>
                <a:gd name="T53" fmla="*/ 69597 h 383"/>
                <a:gd name="T54" fmla="*/ 44762 w 752"/>
                <a:gd name="T55" fmla="*/ 69597 h 383"/>
                <a:gd name="T56" fmla="*/ 67866 w 752"/>
                <a:gd name="T57" fmla="*/ 87988 h 383"/>
                <a:gd name="T58" fmla="*/ 67144 w 752"/>
                <a:gd name="T59" fmla="*/ 92315 h 383"/>
                <a:gd name="T60" fmla="*/ 67144 w 752"/>
                <a:gd name="T61" fmla="*/ 113230 h 383"/>
                <a:gd name="T62" fmla="*/ 112267 w 752"/>
                <a:gd name="T63" fmla="*/ 137751 h 383"/>
                <a:gd name="T64" fmla="*/ 136814 w 752"/>
                <a:gd name="T65" fmla="*/ 113230 h 383"/>
                <a:gd name="T66" fmla="*/ 136814 w 752"/>
                <a:gd name="T67" fmla="*/ 92315 h 383"/>
                <a:gd name="T68" fmla="*/ 155585 w 752"/>
                <a:gd name="T69" fmla="*/ 69597 h 383"/>
                <a:gd name="T70" fmla="*/ 159195 w 752"/>
                <a:gd name="T71" fmla="*/ 69597 h 383"/>
                <a:gd name="T72" fmla="*/ 180132 w 752"/>
                <a:gd name="T73" fmla="*/ 69597 h 383"/>
                <a:gd name="T74" fmla="*/ 202153 w 752"/>
                <a:gd name="T75" fmla="*/ 87267 h 383"/>
                <a:gd name="T76" fmla="*/ 201431 w 752"/>
                <a:gd name="T77" fmla="*/ 92315 h 383"/>
                <a:gd name="T78" fmla="*/ 201431 w 752"/>
                <a:gd name="T79" fmla="*/ 113230 h 383"/>
                <a:gd name="T80" fmla="*/ 246193 w 752"/>
                <a:gd name="T81" fmla="*/ 137751 h 383"/>
                <a:gd name="T82" fmla="*/ 271101 w 752"/>
                <a:gd name="T83" fmla="*/ 113230 h 383"/>
                <a:gd name="T84" fmla="*/ 271101 w 752"/>
                <a:gd name="T85" fmla="*/ 92315 h 3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52" h="383">
                  <a:moveTo>
                    <a:pt x="677" y="308"/>
                  </a:moveTo>
                  <a:lnTo>
                    <a:pt x="632" y="308"/>
                  </a:lnTo>
                  <a:lnTo>
                    <a:pt x="632" y="264"/>
                  </a:lnTo>
                  <a:lnTo>
                    <a:pt x="677" y="264"/>
                  </a:lnTo>
                  <a:lnTo>
                    <a:pt x="677" y="308"/>
                  </a:lnTo>
                  <a:close/>
                  <a:moveTo>
                    <a:pt x="304" y="308"/>
                  </a:moveTo>
                  <a:lnTo>
                    <a:pt x="260" y="308"/>
                  </a:lnTo>
                  <a:lnTo>
                    <a:pt x="260" y="264"/>
                  </a:lnTo>
                  <a:lnTo>
                    <a:pt x="304" y="264"/>
                  </a:lnTo>
                  <a:lnTo>
                    <a:pt x="304" y="308"/>
                  </a:lnTo>
                  <a:close/>
                  <a:moveTo>
                    <a:pt x="73" y="76"/>
                  </a:moveTo>
                  <a:lnTo>
                    <a:pt x="118" y="76"/>
                  </a:lnTo>
                  <a:lnTo>
                    <a:pt x="118" y="119"/>
                  </a:lnTo>
                  <a:lnTo>
                    <a:pt x="73" y="119"/>
                  </a:lnTo>
                  <a:lnTo>
                    <a:pt x="73" y="76"/>
                  </a:lnTo>
                  <a:close/>
                  <a:moveTo>
                    <a:pt x="449" y="76"/>
                  </a:moveTo>
                  <a:lnTo>
                    <a:pt x="491" y="76"/>
                  </a:lnTo>
                  <a:lnTo>
                    <a:pt x="491" y="119"/>
                  </a:lnTo>
                  <a:lnTo>
                    <a:pt x="449" y="119"/>
                  </a:lnTo>
                  <a:lnTo>
                    <a:pt x="449" y="76"/>
                  </a:lnTo>
                  <a:close/>
                  <a:moveTo>
                    <a:pt x="682" y="190"/>
                  </a:moveTo>
                  <a:lnTo>
                    <a:pt x="625" y="190"/>
                  </a:lnTo>
                  <a:cubicBezTo>
                    <a:pt x="622" y="190"/>
                    <a:pt x="617" y="190"/>
                    <a:pt x="613" y="190"/>
                  </a:cubicBezTo>
                  <a:lnTo>
                    <a:pt x="564" y="141"/>
                  </a:lnTo>
                  <a:cubicBezTo>
                    <a:pt x="565" y="137"/>
                    <a:pt x="567" y="132"/>
                    <a:pt x="567" y="126"/>
                  </a:cubicBezTo>
                  <a:lnTo>
                    <a:pt x="567" y="69"/>
                  </a:lnTo>
                  <a:cubicBezTo>
                    <a:pt x="567" y="32"/>
                    <a:pt x="536" y="0"/>
                    <a:pt x="499" y="0"/>
                  </a:cubicBezTo>
                  <a:lnTo>
                    <a:pt x="441" y="0"/>
                  </a:lnTo>
                  <a:cubicBezTo>
                    <a:pt x="404" y="0"/>
                    <a:pt x="374" y="32"/>
                    <a:pt x="374" y="69"/>
                  </a:cubicBezTo>
                  <a:lnTo>
                    <a:pt x="374" y="126"/>
                  </a:lnTo>
                  <a:cubicBezTo>
                    <a:pt x="374" y="132"/>
                    <a:pt x="374" y="137"/>
                    <a:pt x="376" y="142"/>
                  </a:cubicBezTo>
                  <a:lnTo>
                    <a:pt x="327" y="191"/>
                  </a:lnTo>
                  <a:cubicBezTo>
                    <a:pt x="323" y="190"/>
                    <a:pt x="317" y="190"/>
                    <a:pt x="311" y="190"/>
                  </a:cubicBezTo>
                  <a:lnTo>
                    <a:pt x="253" y="190"/>
                  </a:lnTo>
                  <a:cubicBezTo>
                    <a:pt x="248" y="190"/>
                    <a:pt x="244" y="190"/>
                    <a:pt x="240" y="191"/>
                  </a:cubicBezTo>
                  <a:lnTo>
                    <a:pt x="191" y="142"/>
                  </a:lnTo>
                  <a:cubicBezTo>
                    <a:pt x="191" y="137"/>
                    <a:pt x="192" y="132"/>
                    <a:pt x="192" y="126"/>
                  </a:cubicBezTo>
                  <a:lnTo>
                    <a:pt x="192" y="69"/>
                  </a:lnTo>
                  <a:cubicBezTo>
                    <a:pt x="192" y="32"/>
                    <a:pt x="161" y="0"/>
                    <a:pt x="124" y="0"/>
                  </a:cubicBezTo>
                  <a:lnTo>
                    <a:pt x="66" y="0"/>
                  </a:lnTo>
                  <a:cubicBezTo>
                    <a:pt x="29" y="0"/>
                    <a:pt x="0" y="32"/>
                    <a:pt x="0" y="69"/>
                  </a:cubicBezTo>
                  <a:lnTo>
                    <a:pt x="0" y="126"/>
                  </a:lnTo>
                  <a:cubicBezTo>
                    <a:pt x="0" y="163"/>
                    <a:pt x="29" y="193"/>
                    <a:pt x="66" y="193"/>
                  </a:cubicBezTo>
                  <a:lnTo>
                    <a:pt x="124" y="193"/>
                  </a:lnTo>
                  <a:cubicBezTo>
                    <a:pt x="129" y="193"/>
                    <a:pt x="132" y="193"/>
                    <a:pt x="136" y="193"/>
                  </a:cubicBezTo>
                  <a:lnTo>
                    <a:pt x="188" y="244"/>
                  </a:lnTo>
                  <a:cubicBezTo>
                    <a:pt x="186" y="248"/>
                    <a:pt x="186" y="252"/>
                    <a:pt x="186" y="256"/>
                  </a:cubicBezTo>
                  <a:lnTo>
                    <a:pt x="186" y="314"/>
                  </a:lnTo>
                  <a:cubicBezTo>
                    <a:pt x="186" y="351"/>
                    <a:pt x="216" y="382"/>
                    <a:pt x="253" y="382"/>
                  </a:cubicBezTo>
                  <a:lnTo>
                    <a:pt x="311" y="382"/>
                  </a:lnTo>
                  <a:cubicBezTo>
                    <a:pt x="348" y="382"/>
                    <a:pt x="379" y="351"/>
                    <a:pt x="379" y="314"/>
                  </a:cubicBezTo>
                  <a:lnTo>
                    <a:pt x="379" y="256"/>
                  </a:lnTo>
                  <a:cubicBezTo>
                    <a:pt x="379" y="253"/>
                    <a:pt x="377" y="249"/>
                    <a:pt x="377" y="246"/>
                  </a:cubicBezTo>
                  <a:lnTo>
                    <a:pt x="431" y="193"/>
                  </a:lnTo>
                  <a:cubicBezTo>
                    <a:pt x="434" y="193"/>
                    <a:pt x="438" y="193"/>
                    <a:pt x="441" y="193"/>
                  </a:cubicBezTo>
                  <a:lnTo>
                    <a:pt x="499" y="193"/>
                  </a:lnTo>
                  <a:cubicBezTo>
                    <a:pt x="503" y="193"/>
                    <a:pt x="506" y="193"/>
                    <a:pt x="511" y="193"/>
                  </a:cubicBezTo>
                  <a:lnTo>
                    <a:pt x="560" y="242"/>
                  </a:lnTo>
                  <a:cubicBezTo>
                    <a:pt x="558" y="246"/>
                    <a:pt x="558" y="252"/>
                    <a:pt x="558" y="256"/>
                  </a:cubicBezTo>
                  <a:lnTo>
                    <a:pt x="558" y="314"/>
                  </a:lnTo>
                  <a:cubicBezTo>
                    <a:pt x="558" y="351"/>
                    <a:pt x="588" y="382"/>
                    <a:pt x="625" y="382"/>
                  </a:cubicBezTo>
                  <a:lnTo>
                    <a:pt x="682" y="382"/>
                  </a:lnTo>
                  <a:cubicBezTo>
                    <a:pt x="721" y="382"/>
                    <a:pt x="751" y="351"/>
                    <a:pt x="751" y="314"/>
                  </a:cubicBezTo>
                  <a:lnTo>
                    <a:pt x="751" y="256"/>
                  </a:lnTo>
                  <a:cubicBezTo>
                    <a:pt x="751" y="219"/>
                    <a:pt x="721" y="190"/>
                    <a:pt x="682" y="19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43" name="Freeform 111">
            <a:extLst>
              <a:ext uri="{FF2B5EF4-FFF2-40B4-BE49-F238E27FC236}">
                <a16:creationId xmlns:a16="http://schemas.microsoft.com/office/drawing/2014/main" id="{84A3EDD4-F883-44DD-8657-88959EA4AF7D}"/>
              </a:ext>
            </a:extLst>
          </p:cNvPr>
          <p:cNvSpPr>
            <a:spLocks noChangeArrowheads="1"/>
          </p:cNvSpPr>
          <p:nvPr/>
        </p:nvSpPr>
        <p:spPr bwMode="auto">
          <a:xfrm>
            <a:off x="2961913" y="2398517"/>
            <a:ext cx="381000" cy="381001"/>
          </a:xfrm>
          <a:custGeom>
            <a:avLst/>
            <a:gdLst>
              <a:gd name="T0" fmla="*/ 76484966 w 602"/>
              <a:gd name="T1" fmla="*/ 65520668 h 602"/>
              <a:gd name="T2" fmla="*/ 76484966 w 602"/>
              <a:gd name="T3" fmla="*/ 65520668 h 602"/>
              <a:gd name="T4" fmla="*/ 78442719 w 602"/>
              <a:gd name="T5" fmla="*/ 71002280 h 602"/>
              <a:gd name="T6" fmla="*/ 71002968 w 602"/>
              <a:gd name="T7" fmla="*/ 78441997 h 602"/>
              <a:gd name="T8" fmla="*/ 66434636 w 602"/>
              <a:gd name="T9" fmla="*/ 76614673 h 602"/>
              <a:gd name="T10" fmla="*/ 66434636 w 602"/>
              <a:gd name="T11" fmla="*/ 76614673 h 602"/>
              <a:gd name="T12" fmla="*/ 44246163 w 602"/>
              <a:gd name="T13" fmla="*/ 54426302 h 602"/>
              <a:gd name="T14" fmla="*/ 29497442 w 602"/>
              <a:gd name="T15" fmla="*/ 59125033 h 602"/>
              <a:gd name="T16" fmla="*/ 0 w 602"/>
              <a:gd name="T17" fmla="*/ 29497307 h 602"/>
              <a:gd name="T18" fmla="*/ 29497442 w 602"/>
              <a:gd name="T19" fmla="*/ 0 h 602"/>
              <a:gd name="T20" fmla="*/ 58995246 w 602"/>
              <a:gd name="T21" fmla="*/ 29497307 h 602"/>
              <a:gd name="T22" fmla="*/ 55340580 w 602"/>
              <a:gd name="T23" fmla="*/ 44376380 h 602"/>
              <a:gd name="T24" fmla="*/ 76484966 w 602"/>
              <a:gd name="T25" fmla="*/ 65520668 h 602"/>
              <a:gd name="T26" fmla="*/ 29497442 w 602"/>
              <a:gd name="T27" fmla="*/ 7439717 h 602"/>
              <a:gd name="T28" fmla="*/ 29497442 w 602"/>
              <a:gd name="T29" fmla="*/ 7439717 h 602"/>
              <a:gd name="T30" fmla="*/ 7308970 w 602"/>
              <a:gd name="T31" fmla="*/ 29497307 h 602"/>
              <a:gd name="T32" fmla="*/ 29497442 w 602"/>
              <a:gd name="T33" fmla="*/ 51685677 h 602"/>
              <a:gd name="T34" fmla="*/ 51685915 w 602"/>
              <a:gd name="T35" fmla="*/ 29497307 h 602"/>
              <a:gd name="T36" fmla="*/ 29497442 w 602"/>
              <a:gd name="T37" fmla="*/ 7439717 h 6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2" h="602">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chemeClr val="accent3">
              <a:lumMod val="95000"/>
            </a:schemeClr>
          </a:solidFill>
          <a:ln>
            <a:noFill/>
          </a:ln>
        </p:spPr>
        <p:txBody>
          <a:bodyPr wrap="none" anchor="ctr"/>
          <a:lstStyle/>
          <a:p>
            <a:endParaRPr lang="en-US"/>
          </a:p>
        </p:txBody>
      </p:sp>
      <p:grpSp>
        <p:nvGrpSpPr>
          <p:cNvPr id="44" name="Group 43">
            <a:extLst>
              <a:ext uri="{FF2B5EF4-FFF2-40B4-BE49-F238E27FC236}">
                <a16:creationId xmlns:a16="http://schemas.microsoft.com/office/drawing/2014/main" id="{98794B41-0387-40F7-829C-BC92D19DEB48}"/>
              </a:ext>
            </a:extLst>
          </p:cNvPr>
          <p:cNvGrpSpPr/>
          <p:nvPr/>
        </p:nvGrpSpPr>
        <p:grpSpPr>
          <a:xfrm>
            <a:off x="2961913" y="3587463"/>
            <a:ext cx="381000" cy="315579"/>
            <a:chOff x="6931408" y="8922705"/>
            <a:chExt cx="977035" cy="744944"/>
          </a:xfrm>
          <a:solidFill>
            <a:schemeClr val="accent3">
              <a:lumMod val="95000"/>
            </a:schemeClr>
          </a:solidFill>
        </p:grpSpPr>
        <p:sp>
          <p:nvSpPr>
            <p:cNvPr id="45" name="Freeform 64">
              <a:extLst>
                <a:ext uri="{FF2B5EF4-FFF2-40B4-BE49-F238E27FC236}">
                  <a16:creationId xmlns:a16="http://schemas.microsoft.com/office/drawing/2014/main" id="{B04C0AC1-9C51-4BC3-926A-CAE755683491}"/>
                </a:ext>
              </a:extLst>
            </p:cNvPr>
            <p:cNvSpPr>
              <a:spLocks noChangeArrowheads="1"/>
            </p:cNvSpPr>
            <p:nvPr/>
          </p:nvSpPr>
          <p:spPr bwMode="auto">
            <a:xfrm>
              <a:off x="6931408" y="8922705"/>
              <a:ext cx="977035" cy="744944"/>
            </a:xfrm>
            <a:custGeom>
              <a:avLst/>
              <a:gdLst>
                <a:gd name="T0" fmla="*/ 353194 w 1152"/>
                <a:gd name="T1" fmla="*/ 291086 h 878"/>
                <a:gd name="T2" fmla="*/ 60784 w 1152"/>
                <a:gd name="T3" fmla="*/ 291086 h 878"/>
                <a:gd name="T4" fmla="*/ 60784 w 1152"/>
                <a:gd name="T5" fmla="*/ 291086 h 878"/>
                <a:gd name="T6" fmla="*/ 26256 w 1152"/>
                <a:gd name="T7" fmla="*/ 266979 h 878"/>
                <a:gd name="T8" fmla="*/ 387722 w 1152"/>
                <a:gd name="T9" fmla="*/ 266979 h 878"/>
                <a:gd name="T10" fmla="*/ 387722 w 1152"/>
                <a:gd name="T11" fmla="*/ 266979 h 878"/>
                <a:gd name="T12" fmla="*/ 353194 w 1152"/>
                <a:gd name="T13" fmla="*/ 291086 h 878"/>
                <a:gd name="T14" fmla="*/ 48555 w 1152"/>
                <a:gd name="T15" fmla="*/ 36701 h 878"/>
                <a:gd name="T16" fmla="*/ 48555 w 1152"/>
                <a:gd name="T17" fmla="*/ 36701 h 878"/>
                <a:gd name="T18" fmla="*/ 60784 w 1152"/>
                <a:gd name="T19" fmla="*/ 24467 h 878"/>
                <a:gd name="T20" fmla="*/ 353194 w 1152"/>
                <a:gd name="T21" fmla="*/ 24467 h 878"/>
                <a:gd name="T22" fmla="*/ 353194 w 1152"/>
                <a:gd name="T23" fmla="*/ 24467 h 878"/>
                <a:gd name="T24" fmla="*/ 365422 w 1152"/>
                <a:gd name="T25" fmla="*/ 36701 h 878"/>
                <a:gd name="T26" fmla="*/ 365422 w 1152"/>
                <a:gd name="T27" fmla="*/ 242872 h 878"/>
                <a:gd name="T28" fmla="*/ 48555 w 1152"/>
                <a:gd name="T29" fmla="*/ 242872 h 878"/>
                <a:gd name="T30" fmla="*/ 48555 w 1152"/>
                <a:gd name="T31" fmla="*/ 36701 h 878"/>
                <a:gd name="T32" fmla="*/ 401749 w 1152"/>
                <a:gd name="T33" fmla="*/ 242872 h 878"/>
                <a:gd name="T34" fmla="*/ 389160 w 1152"/>
                <a:gd name="T35" fmla="*/ 242872 h 878"/>
                <a:gd name="T36" fmla="*/ 389160 w 1152"/>
                <a:gd name="T37" fmla="*/ 36701 h 878"/>
                <a:gd name="T38" fmla="*/ 389160 w 1152"/>
                <a:gd name="T39" fmla="*/ 36701 h 878"/>
                <a:gd name="T40" fmla="*/ 353194 w 1152"/>
                <a:gd name="T41" fmla="*/ 0 h 878"/>
                <a:gd name="T42" fmla="*/ 60784 w 1152"/>
                <a:gd name="T43" fmla="*/ 0 h 878"/>
                <a:gd name="T44" fmla="*/ 60784 w 1152"/>
                <a:gd name="T45" fmla="*/ 0 h 878"/>
                <a:gd name="T46" fmla="*/ 23738 w 1152"/>
                <a:gd name="T47" fmla="*/ 36701 h 878"/>
                <a:gd name="T48" fmla="*/ 23738 w 1152"/>
                <a:gd name="T49" fmla="*/ 242872 h 878"/>
                <a:gd name="T50" fmla="*/ 12229 w 1152"/>
                <a:gd name="T51" fmla="*/ 242872 h 878"/>
                <a:gd name="T52" fmla="*/ 12229 w 1152"/>
                <a:gd name="T53" fmla="*/ 242872 h 878"/>
                <a:gd name="T54" fmla="*/ 0 w 1152"/>
                <a:gd name="T55" fmla="*/ 254386 h 878"/>
                <a:gd name="T56" fmla="*/ 0 w 1152"/>
                <a:gd name="T57" fmla="*/ 254386 h 878"/>
                <a:gd name="T58" fmla="*/ 60784 w 1152"/>
                <a:gd name="T59" fmla="*/ 315553 h 878"/>
                <a:gd name="T60" fmla="*/ 353194 w 1152"/>
                <a:gd name="T61" fmla="*/ 315553 h 878"/>
                <a:gd name="T62" fmla="*/ 353194 w 1152"/>
                <a:gd name="T63" fmla="*/ 315553 h 878"/>
                <a:gd name="T64" fmla="*/ 413977 w 1152"/>
                <a:gd name="T65" fmla="*/ 254386 h 878"/>
                <a:gd name="T66" fmla="*/ 413977 w 1152"/>
                <a:gd name="T67" fmla="*/ 254386 h 878"/>
                <a:gd name="T68" fmla="*/ 401749 w 1152"/>
                <a:gd name="T69" fmla="*/ 242872 h 8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52" h="878">
                  <a:moveTo>
                    <a:pt x="982" y="809"/>
                  </a:moveTo>
                  <a:lnTo>
                    <a:pt x="169" y="809"/>
                  </a:lnTo>
                  <a:cubicBezTo>
                    <a:pt x="124" y="809"/>
                    <a:pt x="87" y="780"/>
                    <a:pt x="73" y="742"/>
                  </a:cubicBezTo>
                  <a:lnTo>
                    <a:pt x="1078" y="742"/>
                  </a:lnTo>
                  <a:cubicBezTo>
                    <a:pt x="1063" y="780"/>
                    <a:pt x="1026" y="809"/>
                    <a:pt x="982" y="809"/>
                  </a:cubicBezTo>
                  <a:close/>
                  <a:moveTo>
                    <a:pt x="135" y="102"/>
                  </a:moveTo>
                  <a:lnTo>
                    <a:pt x="135" y="102"/>
                  </a:lnTo>
                  <a:cubicBezTo>
                    <a:pt x="135" y="82"/>
                    <a:pt x="150" y="68"/>
                    <a:pt x="169" y="68"/>
                  </a:cubicBezTo>
                  <a:lnTo>
                    <a:pt x="982" y="68"/>
                  </a:lnTo>
                  <a:cubicBezTo>
                    <a:pt x="1001" y="68"/>
                    <a:pt x="1016" y="82"/>
                    <a:pt x="1016" y="102"/>
                  </a:cubicBezTo>
                  <a:lnTo>
                    <a:pt x="1016" y="675"/>
                  </a:lnTo>
                  <a:lnTo>
                    <a:pt x="135" y="675"/>
                  </a:lnTo>
                  <a:lnTo>
                    <a:pt x="135" y="102"/>
                  </a:lnTo>
                  <a:close/>
                  <a:moveTo>
                    <a:pt x="1117" y="675"/>
                  </a:moveTo>
                  <a:lnTo>
                    <a:pt x="1082" y="675"/>
                  </a:lnTo>
                  <a:lnTo>
                    <a:pt x="1082" y="102"/>
                  </a:lnTo>
                  <a:cubicBezTo>
                    <a:pt x="1082" y="45"/>
                    <a:pt x="1038" y="0"/>
                    <a:pt x="982" y="0"/>
                  </a:cubicBezTo>
                  <a:lnTo>
                    <a:pt x="169" y="0"/>
                  </a:lnTo>
                  <a:cubicBezTo>
                    <a:pt x="113" y="0"/>
                    <a:pt x="66" y="45"/>
                    <a:pt x="66" y="102"/>
                  </a:cubicBezTo>
                  <a:lnTo>
                    <a:pt x="66" y="675"/>
                  </a:lnTo>
                  <a:lnTo>
                    <a:pt x="34" y="675"/>
                  </a:lnTo>
                  <a:cubicBezTo>
                    <a:pt x="15" y="675"/>
                    <a:pt x="0" y="690"/>
                    <a:pt x="0" y="707"/>
                  </a:cubicBezTo>
                  <a:cubicBezTo>
                    <a:pt x="0" y="801"/>
                    <a:pt x="75" y="877"/>
                    <a:pt x="169" y="877"/>
                  </a:cubicBezTo>
                  <a:lnTo>
                    <a:pt x="982" y="877"/>
                  </a:lnTo>
                  <a:cubicBezTo>
                    <a:pt x="1075" y="877"/>
                    <a:pt x="1151" y="801"/>
                    <a:pt x="1151" y="707"/>
                  </a:cubicBezTo>
                  <a:cubicBezTo>
                    <a:pt x="1151" y="690"/>
                    <a:pt x="1135" y="675"/>
                    <a:pt x="1117" y="675"/>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00"/>
                </a:solidFill>
              </a:endParaRPr>
            </a:p>
          </p:txBody>
        </p:sp>
        <p:sp>
          <p:nvSpPr>
            <p:cNvPr id="46" name="Freeform 65">
              <a:extLst>
                <a:ext uri="{FF2B5EF4-FFF2-40B4-BE49-F238E27FC236}">
                  <a16:creationId xmlns:a16="http://schemas.microsoft.com/office/drawing/2014/main" id="{49034A04-D696-4554-9C4C-EB7D0415691D}"/>
                </a:ext>
              </a:extLst>
            </p:cNvPr>
            <p:cNvSpPr>
              <a:spLocks noChangeArrowheads="1"/>
            </p:cNvSpPr>
            <p:nvPr/>
          </p:nvSpPr>
          <p:spPr bwMode="auto">
            <a:xfrm>
              <a:off x="7219651" y="9035008"/>
              <a:ext cx="404291" cy="404291"/>
            </a:xfrm>
            <a:custGeom>
              <a:avLst/>
              <a:gdLst>
                <a:gd name="T0" fmla="*/ 100431 w 478"/>
                <a:gd name="T1" fmla="*/ 95051 h 478"/>
                <a:gd name="T2" fmla="*/ 100431 w 478"/>
                <a:gd name="T3" fmla="*/ 95051 h 478"/>
                <a:gd name="T4" fmla="*/ 110115 w 478"/>
                <a:gd name="T5" fmla="*/ 98279 h 478"/>
                <a:gd name="T6" fmla="*/ 110115 w 478"/>
                <a:gd name="T7" fmla="*/ 98279 h 478"/>
                <a:gd name="T8" fmla="*/ 119082 w 478"/>
                <a:gd name="T9" fmla="*/ 92899 h 478"/>
                <a:gd name="T10" fmla="*/ 167146 w 478"/>
                <a:gd name="T11" fmla="*/ 20445 h 478"/>
                <a:gd name="T12" fmla="*/ 167146 w 478"/>
                <a:gd name="T13" fmla="*/ 20445 h 478"/>
                <a:gd name="T14" fmla="*/ 164276 w 478"/>
                <a:gd name="T15" fmla="*/ 3946 h 478"/>
                <a:gd name="T16" fmla="*/ 164276 w 478"/>
                <a:gd name="T17" fmla="*/ 3946 h 478"/>
                <a:gd name="T18" fmla="*/ 147060 w 478"/>
                <a:gd name="T19" fmla="*/ 6815 h 478"/>
                <a:gd name="T20" fmla="*/ 106887 w 478"/>
                <a:gd name="T21" fmla="*/ 67432 h 478"/>
                <a:gd name="T22" fmla="*/ 92899 w 478"/>
                <a:gd name="T23" fmla="*/ 53802 h 478"/>
                <a:gd name="T24" fmla="*/ 92899 w 478"/>
                <a:gd name="T25" fmla="*/ 53802 h 478"/>
                <a:gd name="T26" fmla="*/ 83573 w 478"/>
                <a:gd name="T27" fmla="*/ 49857 h 478"/>
                <a:gd name="T28" fmla="*/ 83573 w 478"/>
                <a:gd name="T29" fmla="*/ 49857 h 478"/>
                <a:gd name="T30" fmla="*/ 74247 w 478"/>
                <a:gd name="T31" fmla="*/ 55596 h 478"/>
                <a:gd name="T32" fmla="*/ 48422 w 478"/>
                <a:gd name="T33" fmla="*/ 95051 h 478"/>
                <a:gd name="T34" fmla="*/ 48422 w 478"/>
                <a:gd name="T35" fmla="*/ 13989 h 478"/>
                <a:gd name="T36" fmla="*/ 48422 w 478"/>
                <a:gd name="T37" fmla="*/ 13989 h 478"/>
                <a:gd name="T38" fmla="*/ 36227 w 478"/>
                <a:gd name="T39" fmla="*/ 1435 h 478"/>
                <a:gd name="T40" fmla="*/ 36227 w 478"/>
                <a:gd name="T41" fmla="*/ 1435 h 478"/>
                <a:gd name="T42" fmla="*/ 24390 w 478"/>
                <a:gd name="T43" fmla="*/ 13989 h 478"/>
                <a:gd name="T44" fmla="*/ 24390 w 478"/>
                <a:gd name="T45" fmla="*/ 122669 h 478"/>
                <a:gd name="T46" fmla="*/ 12195 w 478"/>
                <a:gd name="T47" fmla="*/ 122669 h 478"/>
                <a:gd name="T48" fmla="*/ 12195 w 478"/>
                <a:gd name="T49" fmla="*/ 122669 h 478"/>
                <a:gd name="T50" fmla="*/ 0 w 478"/>
                <a:gd name="T51" fmla="*/ 134864 h 478"/>
                <a:gd name="T52" fmla="*/ 0 w 478"/>
                <a:gd name="T53" fmla="*/ 134864 h 478"/>
                <a:gd name="T54" fmla="*/ 12195 w 478"/>
                <a:gd name="T55" fmla="*/ 147060 h 478"/>
                <a:gd name="T56" fmla="*/ 24390 w 478"/>
                <a:gd name="T57" fmla="*/ 147060 h 478"/>
                <a:gd name="T58" fmla="*/ 24390 w 478"/>
                <a:gd name="T59" fmla="*/ 158896 h 478"/>
                <a:gd name="T60" fmla="*/ 24390 w 478"/>
                <a:gd name="T61" fmla="*/ 158896 h 478"/>
                <a:gd name="T62" fmla="*/ 36227 w 478"/>
                <a:gd name="T63" fmla="*/ 171091 h 478"/>
                <a:gd name="T64" fmla="*/ 36227 w 478"/>
                <a:gd name="T65" fmla="*/ 171091 h 478"/>
                <a:gd name="T66" fmla="*/ 48422 w 478"/>
                <a:gd name="T67" fmla="*/ 158896 h 478"/>
                <a:gd name="T68" fmla="*/ 48422 w 478"/>
                <a:gd name="T69" fmla="*/ 147060 h 478"/>
                <a:gd name="T70" fmla="*/ 157103 w 478"/>
                <a:gd name="T71" fmla="*/ 147060 h 478"/>
                <a:gd name="T72" fmla="*/ 157103 w 478"/>
                <a:gd name="T73" fmla="*/ 147060 h 478"/>
                <a:gd name="T74" fmla="*/ 169298 w 478"/>
                <a:gd name="T75" fmla="*/ 134864 h 478"/>
                <a:gd name="T76" fmla="*/ 169298 w 478"/>
                <a:gd name="T77" fmla="*/ 134864 h 478"/>
                <a:gd name="T78" fmla="*/ 157103 w 478"/>
                <a:gd name="T79" fmla="*/ 122669 h 478"/>
                <a:gd name="T80" fmla="*/ 59183 w 478"/>
                <a:gd name="T81" fmla="*/ 122669 h 478"/>
                <a:gd name="T82" fmla="*/ 86801 w 478"/>
                <a:gd name="T83" fmla="*/ 81421 h 478"/>
                <a:gd name="T84" fmla="*/ 100431 w 478"/>
                <a:gd name="T85" fmla="*/ 95051 h 4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8" h="478">
                  <a:moveTo>
                    <a:pt x="280" y="265"/>
                  </a:moveTo>
                  <a:lnTo>
                    <a:pt x="280" y="265"/>
                  </a:lnTo>
                  <a:cubicBezTo>
                    <a:pt x="287" y="272"/>
                    <a:pt x="296" y="276"/>
                    <a:pt x="307" y="274"/>
                  </a:cubicBezTo>
                  <a:cubicBezTo>
                    <a:pt x="317" y="274"/>
                    <a:pt x="326" y="268"/>
                    <a:pt x="332" y="259"/>
                  </a:cubicBezTo>
                  <a:lnTo>
                    <a:pt x="466" y="57"/>
                  </a:lnTo>
                  <a:cubicBezTo>
                    <a:pt x="477" y="41"/>
                    <a:pt x="472" y="20"/>
                    <a:pt x="458" y="11"/>
                  </a:cubicBezTo>
                  <a:cubicBezTo>
                    <a:pt x="441" y="0"/>
                    <a:pt x="421" y="4"/>
                    <a:pt x="410" y="19"/>
                  </a:cubicBezTo>
                  <a:lnTo>
                    <a:pt x="298" y="188"/>
                  </a:lnTo>
                  <a:lnTo>
                    <a:pt x="259" y="150"/>
                  </a:lnTo>
                  <a:cubicBezTo>
                    <a:pt x="254" y="142"/>
                    <a:pt x="243" y="139"/>
                    <a:pt x="233" y="139"/>
                  </a:cubicBezTo>
                  <a:cubicBezTo>
                    <a:pt x="222" y="141"/>
                    <a:pt x="213" y="146"/>
                    <a:pt x="207" y="155"/>
                  </a:cubicBezTo>
                  <a:lnTo>
                    <a:pt x="135" y="265"/>
                  </a:lnTo>
                  <a:lnTo>
                    <a:pt x="135" y="39"/>
                  </a:lnTo>
                  <a:cubicBezTo>
                    <a:pt x="135" y="19"/>
                    <a:pt x="120" y="4"/>
                    <a:pt x="101" y="4"/>
                  </a:cubicBezTo>
                  <a:cubicBezTo>
                    <a:pt x="83" y="4"/>
                    <a:pt x="68" y="19"/>
                    <a:pt x="68" y="39"/>
                  </a:cubicBezTo>
                  <a:lnTo>
                    <a:pt x="68" y="342"/>
                  </a:lnTo>
                  <a:lnTo>
                    <a:pt x="34" y="342"/>
                  </a:lnTo>
                  <a:cubicBezTo>
                    <a:pt x="15" y="342"/>
                    <a:pt x="0" y="357"/>
                    <a:pt x="0" y="376"/>
                  </a:cubicBezTo>
                  <a:cubicBezTo>
                    <a:pt x="0" y="394"/>
                    <a:pt x="15" y="410"/>
                    <a:pt x="34" y="410"/>
                  </a:cubicBezTo>
                  <a:lnTo>
                    <a:pt x="68" y="410"/>
                  </a:lnTo>
                  <a:lnTo>
                    <a:pt x="68" y="443"/>
                  </a:lnTo>
                  <a:cubicBezTo>
                    <a:pt x="68" y="462"/>
                    <a:pt x="83" y="477"/>
                    <a:pt x="101" y="477"/>
                  </a:cubicBezTo>
                  <a:cubicBezTo>
                    <a:pt x="120" y="477"/>
                    <a:pt x="135" y="462"/>
                    <a:pt x="135" y="443"/>
                  </a:cubicBezTo>
                  <a:lnTo>
                    <a:pt x="135" y="410"/>
                  </a:lnTo>
                  <a:lnTo>
                    <a:pt x="438" y="410"/>
                  </a:lnTo>
                  <a:cubicBezTo>
                    <a:pt x="458" y="410"/>
                    <a:pt x="472" y="394"/>
                    <a:pt x="472" y="376"/>
                  </a:cubicBezTo>
                  <a:cubicBezTo>
                    <a:pt x="472" y="357"/>
                    <a:pt x="458" y="342"/>
                    <a:pt x="438" y="342"/>
                  </a:cubicBezTo>
                  <a:lnTo>
                    <a:pt x="165" y="342"/>
                  </a:lnTo>
                  <a:lnTo>
                    <a:pt x="242" y="227"/>
                  </a:lnTo>
                  <a:lnTo>
                    <a:pt x="280" y="2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rgbClr val="000000"/>
                </a:solidFill>
              </a:endParaRPr>
            </a:p>
          </p:txBody>
        </p:sp>
      </p:grpSp>
      <p:sp>
        <p:nvSpPr>
          <p:cNvPr id="52" name="Google Shape;231;p34">
            <a:extLst>
              <a:ext uri="{FF2B5EF4-FFF2-40B4-BE49-F238E27FC236}">
                <a16:creationId xmlns:a16="http://schemas.microsoft.com/office/drawing/2014/main" id="{FCA8A6BF-C6B5-4A1B-AB03-07F50CE86BAC}"/>
              </a:ext>
            </a:extLst>
          </p:cNvPr>
          <p:cNvSpPr txBox="1">
            <a:spLocks/>
          </p:cNvSpPr>
          <p:nvPr/>
        </p:nvSpPr>
        <p:spPr>
          <a:xfrm>
            <a:off x="134471" y="1204912"/>
            <a:ext cx="2412236" cy="36557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Poppins Medium" panose="00000600000000000000" pitchFamily="2" charset="0"/>
                <a:cs typeface="Poppins Medium" panose="00000600000000000000" pitchFamily="2" charset="0"/>
              </a:rPr>
              <a:t>Current Situation</a:t>
            </a:r>
          </a:p>
        </p:txBody>
      </p:sp>
      <p:sp>
        <p:nvSpPr>
          <p:cNvPr id="53" name="Google Shape;231;p34">
            <a:extLst>
              <a:ext uri="{FF2B5EF4-FFF2-40B4-BE49-F238E27FC236}">
                <a16:creationId xmlns:a16="http://schemas.microsoft.com/office/drawing/2014/main" id="{85D92957-6748-499D-9DF7-1DDF66ABE245}"/>
              </a:ext>
            </a:extLst>
          </p:cNvPr>
          <p:cNvSpPr txBox="1">
            <a:spLocks/>
          </p:cNvSpPr>
          <p:nvPr/>
        </p:nvSpPr>
        <p:spPr>
          <a:xfrm>
            <a:off x="134471" y="2363710"/>
            <a:ext cx="2412236" cy="36557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defRPr sz="2000">
                <a:solidFill>
                  <a:schemeClr val="bg1"/>
                </a:solidFill>
                <a:latin typeface="Poppins Medium" panose="00000600000000000000" pitchFamily="2" charset="0"/>
                <a:cs typeface="Poppins Medium" panose="00000600000000000000" pitchFamily="2"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Problem Scope</a:t>
            </a:r>
          </a:p>
        </p:txBody>
      </p:sp>
      <p:sp>
        <p:nvSpPr>
          <p:cNvPr id="54" name="Google Shape;231;p34">
            <a:extLst>
              <a:ext uri="{FF2B5EF4-FFF2-40B4-BE49-F238E27FC236}">
                <a16:creationId xmlns:a16="http://schemas.microsoft.com/office/drawing/2014/main" id="{12B31811-CDAA-4AD9-A9F5-37D7C6B0E576}"/>
              </a:ext>
            </a:extLst>
          </p:cNvPr>
          <p:cNvSpPr txBox="1">
            <a:spLocks/>
          </p:cNvSpPr>
          <p:nvPr/>
        </p:nvSpPr>
        <p:spPr>
          <a:xfrm>
            <a:off x="134471" y="3537463"/>
            <a:ext cx="2412236" cy="36557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solidFill>
                <a:latin typeface="Poppins Medium" panose="00000600000000000000" pitchFamily="2" charset="0"/>
                <a:cs typeface="Poppins Medium" panose="00000600000000000000" pitchFamily="2" charset="0"/>
              </a:rPr>
              <a:t>Key</a:t>
            </a:r>
            <a:r>
              <a:rPr lang="en-US" sz="2000" dirty="0">
                <a:latin typeface="Poppins Medium" panose="00000600000000000000" pitchFamily="2" charset="0"/>
                <a:cs typeface="Poppins Medium" panose="00000600000000000000" pitchFamily="2" charset="0"/>
              </a:rPr>
              <a:t> </a:t>
            </a:r>
            <a:r>
              <a:rPr lang="en-US" sz="2000" dirty="0">
                <a:solidFill>
                  <a:schemeClr val="bg1"/>
                </a:solidFill>
                <a:latin typeface="Poppins Medium" panose="00000600000000000000" pitchFamily="2" charset="0"/>
                <a:cs typeface="Poppins Medium" panose="00000600000000000000" pitchFamily="2" charset="0"/>
              </a:rPr>
              <a:t>Objectives</a:t>
            </a:r>
          </a:p>
        </p:txBody>
      </p:sp>
      <p:sp>
        <p:nvSpPr>
          <p:cNvPr id="55" name="Rectangle 54">
            <a:extLst>
              <a:ext uri="{FF2B5EF4-FFF2-40B4-BE49-F238E27FC236}">
                <a16:creationId xmlns:a16="http://schemas.microsoft.com/office/drawing/2014/main" id="{175F2CC3-8DDF-40D6-8C83-64B50E2074D5}"/>
              </a:ext>
            </a:extLst>
          </p:cNvPr>
          <p:cNvSpPr/>
          <p:nvPr/>
        </p:nvSpPr>
        <p:spPr>
          <a:xfrm>
            <a:off x="3665785" y="1057644"/>
            <a:ext cx="4712650" cy="707886"/>
          </a:xfrm>
          <a:prstGeom prst="rect">
            <a:avLst/>
          </a:prstGeom>
        </p:spPr>
        <p:txBody>
          <a:bodyPr wrap="square">
            <a:spAutoFit/>
          </a:bodyPr>
          <a:lstStyle/>
          <a:p>
            <a:r>
              <a:rPr lang="en-US" sz="1000" dirty="0">
                <a:solidFill>
                  <a:schemeClr val="tx2">
                    <a:lumMod val="75000"/>
                  </a:schemeClr>
                </a:solidFill>
                <a:latin typeface="Poppins Light" panose="00000400000000000000" pitchFamily="2" charset="0"/>
                <a:ea typeface="Montserrat Light" charset="0"/>
                <a:cs typeface="Poppins Light" panose="00000400000000000000" pitchFamily="2" charset="0"/>
              </a:rPr>
              <a:t>Our Bank lacks a centralized loan monitoring system for lending activities which is hinders evaluation of loan metrics and trends. This makes it harder to understand risk and opportunities affecting how we manage loans and make money.</a:t>
            </a:r>
          </a:p>
        </p:txBody>
      </p:sp>
      <p:sp>
        <p:nvSpPr>
          <p:cNvPr id="56" name="Rectangle 55">
            <a:extLst>
              <a:ext uri="{FF2B5EF4-FFF2-40B4-BE49-F238E27FC236}">
                <a16:creationId xmlns:a16="http://schemas.microsoft.com/office/drawing/2014/main" id="{D4EB1679-15E8-4F8A-AC65-0E087A80226E}"/>
              </a:ext>
            </a:extLst>
          </p:cNvPr>
          <p:cNvSpPr/>
          <p:nvPr/>
        </p:nvSpPr>
        <p:spPr>
          <a:xfrm>
            <a:off x="3665785" y="2131379"/>
            <a:ext cx="4712650" cy="1015663"/>
          </a:xfrm>
          <a:prstGeom prst="rect">
            <a:avLst/>
          </a:prstGeom>
        </p:spPr>
        <p:txBody>
          <a:bodyPr wrap="square">
            <a:spAutoFit/>
          </a:bodyPr>
          <a:lstStyle/>
          <a:p>
            <a:pPr marL="171450" indent="-171450">
              <a:buFontTx/>
              <a:buChar char="-"/>
            </a:pPr>
            <a:r>
              <a:rPr lang="en-US" sz="1000" dirty="0">
                <a:solidFill>
                  <a:schemeClr val="tx2">
                    <a:lumMod val="75000"/>
                  </a:schemeClr>
                </a:solidFill>
                <a:latin typeface="Poppins Light" panose="00000400000000000000" pitchFamily="2" charset="0"/>
                <a:ea typeface="Montserrat Light" charset="0"/>
                <a:cs typeface="Poppins Light" panose="00000400000000000000" pitchFamily="2" charset="0"/>
              </a:rPr>
              <a:t>Profitability Analysis by analyzing data related to interest income and loan quality.</a:t>
            </a:r>
          </a:p>
          <a:p>
            <a:pPr marL="171450" indent="-171450">
              <a:buFontTx/>
              <a:buChar char="-"/>
            </a:pPr>
            <a:r>
              <a:rPr lang="en-US" sz="1000" dirty="0">
                <a:solidFill>
                  <a:schemeClr val="tx2">
                    <a:lumMod val="75000"/>
                  </a:schemeClr>
                </a:solidFill>
                <a:latin typeface="Poppins Light" panose="00000400000000000000" pitchFamily="2" charset="0"/>
                <a:ea typeface="Montserrat Light" charset="0"/>
                <a:cs typeface="Poppins Light" panose="00000400000000000000" pitchFamily="2" charset="0"/>
              </a:rPr>
              <a:t>Develop a comprehensive reporting system that highlights key loan related metrics and trends.</a:t>
            </a:r>
          </a:p>
          <a:p>
            <a:pPr marL="171450" indent="-171450">
              <a:buFontTx/>
              <a:buChar char="-"/>
            </a:pPr>
            <a:r>
              <a:rPr lang="en-US" sz="1000" dirty="0">
                <a:solidFill>
                  <a:schemeClr val="tx2">
                    <a:lumMod val="75000"/>
                  </a:schemeClr>
                </a:solidFill>
                <a:latin typeface="Poppins Light" panose="00000400000000000000" pitchFamily="2" charset="0"/>
                <a:ea typeface="Montserrat Light" charset="0"/>
                <a:cs typeface="Poppins Light" panose="00000400000000000000" pitchFamily="2" charset="0"/>
              </a:rPr>
              <a:t>Enabling data driven decision making like loan approvals, risk assessment.</a:t>
            </a:r>
          </a:p>
        </p:txBody>
      </p:sp>
      <p:sp>
        <p:nvSpPr>
          <p:cNvPr id="57" name="Rectangle 56">
            <a:extLst>
              <a:ext uri="{FF2B5EF4-FFF2-40B4-BE49-F238E27FC236}">
                <a16:creationId xmlns:a16="http://schemas.microsoft.com/office/drawing/2014/main" id="{B4F6B623-A667-44FD-8D3E-630BBE0F19C5}"/>
              </a:ext>
            </a:extLst>
          </p:cNvPr>
          <p:cNvSpPr/>
          <p:nvPr/>
        </p:nvSpPr>
        <p:spPr>
          <a:xfrm>
            <a:off x="3665785" y="3319727"/>
            <a:ext cx="4712650" cy="1015663"/>
          </a:xfrm>
          <a:prstGeom prst="rect">
            <a:avLst/>
          </a:prstGeom>
        </p:spPr>
        <p:txBody>
          <a:bodyPr wrap="square">
            <a:spAutoFit/>
          </a:bodyPr>
          <a:lstStyle/>
          <a:p>
            <a:pPr marL="171450" indent="-171450">
              <a:buFontTx/>
              <a:buChar char="-"/>
            </a:pPr>
            <a:r>
              <a:rPr lang="en-US" sz="1000" dirty="0">
                <a:solidFill>
                  <a:schemeClr val="tx2">
                    <a:lumMod val="75000"/>
                  </a:schemeClr>
                </a:solidFill>
                <a:latin typeface="Poppins Light" panose="00000400000000000000" pitchFamily="2" charset="0"/>
                <a:ea typeface="Montserrat Light" charset="0"/>
                <a:cs typeface="Poppins Light" panose="00000400000000000000" pitchFamily="2" charset="0"/>
              </a:rPr>
              <a:t>Identify Key Performance Indicators based on our problem statement.</a:t>
            </a:r>
          </a:p>
          <a:p>
            <a:pPr marL="171450" indent="-171450">
              <a:buFontTx/>
              <a:buChar char="-"/>
            </a:pPr>
            <a:r>
              <a:rPr lang="en-US" sz="1000" dirty="0">
                <a:solidFill>
                  <a:schemeClr val="tx2">
                    <a:lumMod val="75000"/>
                  </a:schemeClr>
                </a:solidFill>
                <a:latin typeface="Poppins Light" panose="00000400000000000000" pitchFamily="2" charset="0"/>
                <a:ea typeface="Montserrat Light" charset="0"/>
                <a:cs typeface="Poppins Light" panose="00000400000000000000" pitchFamily="2" charset="0"/>
              </a:rPr>
              <a:t>Write SQL queries highlighting the KPIs and answering various other business problems.</a:t>
            </a:r>
          </a:p>
          <a:p>
            <a:pPr marL="171450" indent="-171450">
              <a:buFontTx/>
              <a:buChar char="-"/>
            </a:pPr>
            <a:r>
              <a:rPr lang="en-US" sz="1000" dirty="0">
                <a:solidFill>
                  <a:schemeClr val="tx2">
                    <a:lumMod val="75000"/>
                  </a:schemeClr>
                </a:solidFill>
                <a:latin typeface="Poppins Light" panose="00000400000000000000" pitchFamily="2" charset="0"/>
                <a:ea typeface="Montserrat Light" charset="0"/>
                <a:cs typeface="Poppins Light" panose="00000400000000000000" pitchFamily="2" charset="0"/>
              </a:rPr>
              <a:t>Develop a fully interactive dashboard showcasing the KPIs, Monthly loan trends, Regional analysis, loan term and purpose analysis, etc.</a:t>
            </a:r>
          </a:p>
        </p:txBody>
      </p:sp>
      <p:sp>
        <p:nvSpPr>
          <p:cNvPr id="58" name="Rectangle 57">
            <a:extLst>
              <a:ext uri="{FF2B5EF4-FFF2-40B4-BE49-F238E27FC236}">
                <a16:creationId xmlns:a16="http://schemas.microsoft.com/office/drawing/2014/main" id="{8103C8E5-AA24-469C-BF4D-5E91742A9709}"/>
              </a:ext>
            </a:extLst>
          </p:cNvPr>
          <p:cNvSpPr/>
          <p:nvPr/>
        </p:nvSpPr>
        <p:spPr>
          <a:xfrm>
            <a:off x="2614313" y="4769934"/>
            <a:ext cx="3016148" cy="246221"/>
          </a:xfrm>
          <a:prstGeom prst="rect">
            <a:avLst/>
          </a:prstGeom>
        </p:spPr>
        <p:txBody>
          <a:bodyPr wrap="square">
            <a:spAutoFit/>
          </a:bodyPr>
          <a:lstStyle/>
          <a:p>
            <a:pPr marL="171450" indent="-171450">
              <a:buFontTx/>
              <a:buChar char="-"/>
            </a:pPr>
            <a:r>
              <a:rPr lang="en-US" sz="1000" dirty="0">
                <a:solidFill>
                  <a:srgbClr val="002060"/>
                </a:solidFill>
                <a:latin typeface="Poppins Light" panose="00000400000000000000" pitchFamily="2" charset="0"/>
                <a:ea typeface="Montserrat Light" charset="0"/>
                <a:cs typeface="Poppins Light" panose="00000400000000000000" pitchFamily="2" charset="0"/>
              </a:rPr>
              <a:t>Technologies Used: Excel, MySQL, Tableau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grpSp>
        <p:nvGrpSpPr>
          <p:cNvPr id="263" name="Google Shape;263;p35"/>
          <p:cNvGrpSpPr/>
          <p:nvPr/>
        </p:nvGrpSpPr>
        <p:grpSpPr>
          <a:xfrm>
            <a:off x="8370553" y="-197037"/>
            <a:ext cx="963100" cy="3784500"/>
            <a:chOff x="8256250" y="-197037"/>
            <a:chExt cx="963100" cy="3784500"/>
          </a:xfrm>
        </p:grpSpPr>
        <p:sp>
          <p:nvSpPr>
            <p:cNvPr id="264" name="Google Shape;264;p35"/>
            <p:cNvSpPr/>
            <p:nvPr/>
          </p:nvSpPr>
          <p:spPr>
            <a:xfrm rot="10800000">
              <a:off x="8838350" y="-197037"/>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5"/>
            <p:cNvSpPr/>
            <p:nvPr/>
          </p:nvSpPr>
          <p:spPr>
            <a:xfrm rot="10800000">
              <a:off x="8256250" y="-197037"/>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5"/>
            <p:cNvSpPr/>
            <p:nvPr/>
          </p:nvSpPr>
          <p:spPr>
            <a:xfrm rot="10800000">
              <a:off x="8838350" y="37021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5"/>
            <p:cNvSpPr/>
            <p:nvPr/>
          </p:nvSpPr>
          <p:spPr>
            <a:xfrm rot="10800000">
              <a:off x="8838350" y="93746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5"/>
            <p:cNvSpPr/>
            <p:nvPr/>
          </p:nvSpPr>
          <p:spPr>
            <a:xfrm rot="10800000">
              <a:off x="8838350" y="150471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5"/>
            <p:cNvSpPr/>
            <p:nvPr/>
          </p:nvSpPr>
          <p:spPr>
            <a:xfrm rot="10800000">
              <a:off x="8838350" y="2071963"/>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5"/>
            <p:cNvSpPr/>
            <p:nvPr/>
          </p:nvSpPr>
          <p:spPr>
            <a:xfrm rot="10800000">
              <a:off x="8838350" y="263921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5"/>
            <p:cNvSpPr/>
            <p:nvPr/>
          </p:nvSpPr>
          <p:spPr>
            <a:xfrm rot="10800000">
              <a:off x="8838350" y="320646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35"/>
          <p:cNvGrpSpPr/>
          <p:nvPr/>
        </p:nvGrpSpPr>
        <p:grpSpPr>
          <a:xfrm>
            <a:off x="-152412" y="-171062"/>
            <a:ext cx="2766725" cy="381000"/>
            <a:chOff x="-152412" y="-171062"/>
            <a:chExt cx="2766725" cy="381000"/>
          </a:xfrm>
        </p:grpSpPr>
        <p:sp>
          <p:nvSpPr>
            <p:cNvPr id="273" name="Google Shape;273;p35"/>
            <p:cNvSpPr/>
            <p:nvPr/>
          </p:nvSpPr>
          <p:spPr>
            <a:xfrm rot="-5400000">
              <a:off x="1636881" y="-171062"/>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p:nvPr/>
          </p:nvSpPr>
          <p:spPr>
            <a:xfrm rot="-5400000">
              <a:off x="1040450" y="-171062"/>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rot="-5400000">
              <a:off x="2233313" y="-171062"/>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rot="-5400000">
              <a:off x="444019" y="-171062"/>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p:nvPr/>
          </p:nvSpPr>
          <p:spPr>
            <a:xfrm rot="-5400000">
              <a:off x="-152412" y="-171062"/>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itle 2">
            <a:extLst>
              <a:ext uri="{FF2B5EF4-FFF2-40B4-BE49-F238E27FC236}">
                <a16:creationId xmlns:a16="http://schemas.microsoft.com/office/drawing/2014/main" id="{7E18846D-52C6-4796-9AB6-FC7D8A56EFF6}"/>
              </a:ext>
            </a:extLst>
          </p:cNvPr>
          <p:cNvSpPr>
            <a:spLocks noGrp="1"/>
          </p:cNvSpPr>
          <p:nvPr>
            <p:ph type="title"/>
          </p:nvPr>
        </p:nvSpPr>
        <p:spPr>
          <a:xfrm>
            <a:off x="242037" y="250455"/>
            <a:ext cx="4329963" cy="572700"/>
          </a:xfrm>
        </p:spPr>
        <p:txBody>
          <a:bodyPr/>
          <a:lstStyle/>
          <a:p>
            <a:r>
              <a:rPr lang="en-US" sz="3200" dirty="0">
                <a:latin typeface="Poppins Medium" panose="00000600000000000000" pitchFamily="2" charset="0"/>
                <a:cs typeface="Poppins Medium" panose="00000600000000000000" pitchFamily="2" charset="0"/>
              </a:rPr>
              <a:t>ABOUT THE </a:t>
            </a:r>
            <a:r>
              <a:rPr lang="en-US" sz="3200" dirty="0">
                <a:solidFill>
                  <a:srgbClr val="6BBD9B"/>
                </a:solidFill>
                <a:latin typeface="Poppins Medium" panose="00000600000000000000" pitchFamily="2" charset="0"/>
                <a:cs typeface="Poppins Medium" panose="00000600000000000000" pitchFamily="2" charset="0"/>
              </a:rPr>
              <a:t>DATASET</a:t>
            </a:r>
            <a:endParaRPr lang="en-IN" sz="3200" dirty="0">
              <a:solidFill>
                <a:srgbClr val="6BBD9B"/>
              </a:solidFill>
              <a:latin typeface="Poppins Medium" panose="00000600000000000000" pitchFamily="2" charset="0"/>
              <a:cs typeface="Poppins Medium" panose="00000600000000000000" pitchFamily="2" charset="0"/>
            </a:endParaRPr>
          </a:p>
        </p:txBody>
      </p:sp>
      <p:pic>
        <p:nvPicPr>
          <p:cNvPr id="7" name="Picture 6">
            <a:extLst>
              <a:ext uri="{FF2B5EF4-FFF2-40B4-BE49-F238E27FC236}">
                <a16:creationId xmlns:a16="http://schemas.microsoft.com/office/drawing/2014/main" id="{41F91738-1280-4FB1-8FA0-831C4CAC2D28}"/>
              </a:ext>
            </a:extLst>
          </p:cNvPr>
          <p:cNvPicPr>
            <a:picLocks noChangeAspect="1"/>
          </p:cNvPicPr>
          <p:nvPr/>
        </p:nvPicPr>
        <p:blipFill>
          <a:blip r:embed="rId3"/>
          <a:stretch>
            <a:fillRect/>
          </a:stretch>
        </p:blipFill>
        <p:spPr>
          <a:xfrm>
            <a:off x="350118" y="1078336"/>
            <a:ext cx="3905918" cy="2413009"/>
          </a:xfrm>
          <a:prstGeom prst="rect">
            <a:avLst/>
          </a:prstGeom>
          <a:effectLst>
            <a:outerShdw blurRad="50800" dist="38100" dir="8100000" algn="tr" rotWithShape="0">
              <a:prstClr val="black">
                <a:alpha val="40000"/>
              </a:prstClr>
            </a:outerShdw>
          </a:effectLst>
        </p:spPr>
      </p:pic>
      <p:pic>
        <p:nvPicPr>
          <p:cNvPr id="9" name="Picture 8">
            <a:extLst>
              <a:ext uri="{FF2B5EF4-FFF2-40B4-BE49-F238E27FC236}">
                <a16:creationId xmlns:a16="http://schemas.microsoft.com/office/drawing/2014/main" id="{19C8648B-AA6A-432E-B55A-4075166A43B6}"/>
              </a:ext>
            </a:extLst>
          </p:cNvPr>
          <p:cNvPicPr>
            <a:picLocks noChangeAspect="1"/>
          </p:cNvPicPr>
          <p:nvPr/>
        </p:nvPicPr>
        <p:blipFill>
          <a:blip r:embed="rId4"/>
          <a:stretch>
            <a:fillRect/>
          </a:stretch>
        </p:blipFill>
        <p:spPr>
          <a:xfrm>
            <a:off x="4441777" y="1078336"/>
            <a:ext cx="4226421" cy="2413008"/>
          </a:xfrm>
          <a:prstGeom prst="rect">
            <a:avLst/>
          </a:prstGeom>
          <a:effectLst>
            <a:outerShdw blurRad="50800" dist="38100" dir="8100000" algn="tr" rotWithShape="0">
              <a:prstClr val="black">
                <a:alpha val="40000"/>
              </a:prstClr>
            </a:outerShdw>
          </a:effectLst>
        </p:spPr>
      </p:pic>
      <p:sp>
        <p:nvSpPr>
          <p:cNvPr id="31" name="Rectangle 30">
            <a:extLst>
              <a:ext uri="{FF2B5EF4-FFF2-40B4-BE49-F238E27FC236}">
                <a16:creationId xmlns:a16="http://schemas.microsoft.com/office/drawing/2014/main" id="{33815277-CF36-4614-A764-ABEF59820E51}"/>
              </a:ext>
            </a:extLst>
          </p:cNvPr>
          <p:cNvSpPr/>
          <p:nvPr/>
        </p:nvSpPr>
        <p:spPr>
          <a:xfrm>
            <a:off x="530136" y="3985607"/>
            <a:ext cx="7325392" cy="246221"/>
          </a:xfrm>
          <a:prstGeom prst="rect">
            <a:avLst/>
          </a:prstGeom>
        </p:spPr>
        <p:txBody>
          <a:bodyPr wrap="square">
            <a:spAutoFit/>
          </a:bodyPr>
          <a:lstStyle/>
          <a:p>
            <a:r>
              <a:rPr lang="en-US" sz="1000" dirty="0">
                <a:solidFill>
                  <a:schemeClr val="tx2">
                    <a:lumMod val="75000"/>
                  </a:schemeClr>
                </a:solidFill>
                <a:latin typeface="Poppins Light" panose="00000400000000000000" pitchFamily="2" charset="0"/>
                <a:ea typeface="Montserrat Light" charset="0"/>
                <a:cs typeface="Poppins Light" panose="00000400000000000000" pitchFamily="2" charset="0"/>
              </a:rPr>
              <a:t>This Dataset contains loan information spanning over the entire year 2021. We have 38576 rows and 24 columns. </a:t>
            </a:r>
          </a:p>
        </p:txBody>
      </p:sp>
    </p:spTree>
    <p:extLst>
      <p:ext uri="{BB962C8B-B14F-4D97-AF65-F5344CB8AC3E}">
        <p14:creationId xmlns:p14="http://schemas.microsoft.com/office/powerpoint/2010/main" val="2572506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307" name="Google Shape;307;p36"/>
          <p:cNvGrpSpPr/>
          <p:nvPr/>
        </p:nvGrpSpPr>
        <p:grpSpPr>
          <a:xfrm>
            <a:off x="7278550" y="-153850"/>
            <a:ext cx="2094100" cy="2199475"/>
            <a:chOff x="7278550" y="-153850"/>
            <a:chExt cx="2094100" cy="2199475"/>
          </a:xfrm>
        </p:grpSpPr>
        <p:sp>
          <p:nvSpPr>
            <p:cNvPr id="308" name="Google Shape;308;p36"/>
            <p:cNvSpPr/>
            <p:nvPr/>
          </p:nvSpPr>
          <p:spPr>
            <a:xfrm rot="10800000">
              <a:off x="8991650" y="-1538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6"/>
            <p:cNvSpPr/>
            <p:nvPr/>
          </p:nvSpPr>
          <p:spPr>
            <a:xfrm rot="10800000">
              <a:off x="8409550" y="-1538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6"/>
            <p:cNvSpPr/>
            <p:nvPr/>
          </p:nvSpPr>
          <p:spPr>
            <a:xfrm rot="10800000">
              <a:off x="8409550" y="4134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6"/>
            <p:cNvSpPr/>
            <p:nvPr/>
          </p:nvSpPr>
          <p:spPr>
            <a:xfrm rot="10800000">
              <a:off x="8409550" y="101467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6"/>
            <p:cNvSpPr/>
            <p:nvPr/>
          </p:nvSpPr>
          <p:spPr>
            <a:xfrm rot="10800000">
              <a:off x="7278550" y="-1538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6"/>
            <p:cNvSpPr/>
            <p:nvPr/>
          </p:nvSpPr>
          <p:spPr>
            <a:xfrm rot="10800000">
              <a:off x="8409550" y="1664625"/>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Title 2">
            <a:extLst>
              <a:ext uri="{FF2B5EF4-FFF2-40B4-BE49-F238E27FC236}">
                <a16:creationId xmlns:a16="http://schemas.microsoft.com/office/drawing/2014/main" id="{11349BE3-25F0-4A14-8C6D-EB88B5B3B39B}"/>
              </a:ext>
            </a:extLst>
          </p:cNvPr>
          <p:cNvSpPr>
            <a:spLocks noGrp="1"/>
          </p:cNvSpPr>
          <p:nvPr>
            <p:ph type="title"/>
          </p:nvPr>
        </p:nvSpPr>
        <p:spPr>
          <a:xfrm>
            <a:off x="242037" y="250455"/>
            <a:ext cx="6539763" cy="572700"/>
          </a:xfrm>
        </p:spPr>
        <p:txBody>
          <a:bodyPr/>
          <a:lstStyle/>
          <a:p>
            <a:r>
              <a:rPr lang="en-US" sz="3200" dirty="0">
                <a:solidFill>
                  <a:srgbClr val="9BBEEE"/>
                </a:solidFill>
                <a:latin typeface="Poppins Medium" panose="00000600000000000000" pitchFamily="2" charset="0"/>
                <a:cs typeface="Poppins Medium" panose="00000600000000000000" pitchFamily="2" charset="0"/>
              </a:rPr>
              <a:t>KEY PERFROMANCE </a:t>
            </a:r>
            <a:r>
              <a:rPr lang="en-US" sz="3200" dirty="0">
                <a:solidFill>
                  <a:schemeClr val="bg2"/>
                </a:solidFill>
                <a:latin typeface="Poppins Medium" panose="00000600000000000000" pitchFamily="2" charset="0"/>
                <a:cs typeface="Poppins Medium" panose="00000600000000000000" pitchFamily="2" charset="0"/>
              </a:rPr>
              <a:t>INDICATORS</a:t>
            </a:r>
            <a:endParaRPr lang="en-IN" sz="3200" dirty="0">
              <a:solidFill>
                <a:schemeClr val="bg2"/>
              </a:solidFill>
              <a:latin typeface="Poppins Medium" panose="00000600000000000000" pitchFamily="2" charset="0"/>
              <a:cs typeface="Poppins Medium" panose="00000600000000000000" pitchFamily="2" charset="0"/>
            </a:endParaRPr>
          </a:p>
        </p:txBody>
      </p:sp>
      <p:sp>
        <p:nvSpPr>
          <p:cNvPr id="77" name="Rectangle 76">
            <a:extLst>
              <a:ext uri="{FF2B5EF4-FFF2-40B4-BE49-F238E27FC236}">
                <a16:creationId xmlns:a16="http://schemas.microsoft.com/office/drawing/2014/main" id="{51274F0B-C54A-43BB-8637-D7933A5C0FB5}"/>
              </a:ext>
            </a:extLst>
          </p:cNvPr>
          <p:cNvSpPr/>
          <p:nvPr/>
        </p:nvSpPr>
        <p:spPr>
          <a:xfrm>
            <a:off x="242037" y="1205175"/>
            <a:ext cx="5292854" cy="3631763"/>
          </a:xfrm>
          <a:prstGeom prst="rect">
            <a:avLst/>
          </a:prstGeom>
        </p:spPr>
        <p:txBody>
          <a:bodyPr wrap="square">
            <a:spAutoFit/>
          </a:bodyPr>
          <a:lstStyle/>
          <a:p>
            <a:pPr marL="228600" indent="-228600">
              <a:buAutoNum type="arabicPeriod"/>
            </a:pPr>
            <a:r>
              <a:rPr lang="en-US" sz="1000" dirty="0">
                <a:solidFill>
                  <a:schemeClr val="bg2"/>
                </a:solidFill>
                <a:latin typeface="Poppins Light" panose="00000400000000000000" pitchFamily="2" charset="0"/>
                <a:ea typeface="Montserrat Light" charset="0"/>
                <a:cs typeface="Poppins Light" panose="00000400000000000000" pitchFamily="2" charset="0"/>
              </a:rPr>
              <a:t>Total Loan Applications: </a:t>
            </a:r>
            <a:r>
              <a:rPr lang="en-US" sz="1000" dirty="0">
                <a:solidFill>
                  <a:schemeClr val="tx2">
                    <a:lumMod val="75000"/>
                  </a:schemeClr>
                </a:solidFill>
                <a:latin typeface="Poppins Light" panose="00000400000000000000" pitchFamily="2" charset="0"/>
                <a:ea typeface="Montserrat Light" charset="0"/>
                <a:cs typeface="Poppins Light" panose="00000400000000000000" pitchFamily="2" charset="0"/>
              </a:rPr>
              <a:t>We need to calculate the total number of loan applications received during a specified period. Additionally, it is essential to monitor the Month-to-Date (MTD) Loan Applications and track changes Month-over-Month (MoM).</a:t>
            </a:r>
          </a:p>
          <a:p>
            <a:pPr marL="228600" indent="-228600">
              <a:buAutoNum type="arabicPeriod"/>
            </a:pPr>
            <a:endParaRPr lang="en-US" sz="1000" dirty="0">
              <a:solidFill>
                <a:schemeClr val="tx2">
                  <a:lumMod val="75000"/>
                </a:schemeClr>
              </a:solidFill>
              <a:latin typeface="Poppins Light" panose="00000400000000000000" pitchFamily="2" charset="0"/>
              <a:ea typeface="Montserrat Light" charset="0"/>
              <a:cs typeface="Poppins Light" panose="00000400000000000000" pitchFamily="2" charset="0"/>
            </a:endParaRPr>
          </a:p>
          <a:p>
            <a:pPr marL="228600" indent="-228600">
              <a:buAutoNum type="arabicPeriod"/>
            </a:pPr>
            <a:r>
              <a:rPr lang="en-US" sz="1000" dirty="0">
                <a:solidFill>
                  <a:schemeClr val="bg2"/>
                </a:solidFill>
                <a:latin typeface="Poppins Light" panose="00000400000000000000" pitchFamily="2" charset="0"/>
                <a:ea typeface="Montserrat Light" charset="0"/>
                <a:cs typeface="Poppins Light" panose="00000400000000000000" pitchFamily="2" charset="0"/>
              </a:rPr>
              <a:t>Total Funded Amount: </a:t>
            </a:r>
            <a:r>
              <a:rPr lang="en-US" sz="1000" dirty="0">
                <a:solidFill>
                  <a:schemeClr val="tx2">
                    <a:lumMod val="75000"/>
                  </a:schemeClr>
                </a:solidFill>
                <a:latin typeface="Poppins Light" panose="00000400000000000000" pitchFamily="2" charset="0"/>
                <a:ea typeface="Montserrat Light" charset="0"/>
                <a:cs typeface="Poppins Light" panose="00000400000000000000" pitchFamily="2" charset="0"/>
              </a:rPr>
              <a:t>Understanding the total amount of funds disbursed as loans is crucial. We also want to keep an eye on the MTD Total Funded Amount and analyze the Month-over-Month (MoM) changes in this metric.</a:t>
            </a:r>
          </a:p>
          <a:p>
            <a:pPr marL="228600" indent="-228600">
              <a:buAutoNum type="arabicPeriod"/>
            </a:pPr>
            <a:endParaRPr lang="en-US" sz="1000" dirty="0">
              <a:solidFill>
                <a:schemeClr val="tx2">
                  <a:lumMod val="75000"/>
                </a:schemeClr>
              </a:solidFill>
              <a:latin typeface="Poppins Light" panose="00000400000000000000" pitchFamily="2" charset="0"/>
              <a:ea typeface="Montserrat Light" charset="0"/>
              <a:cs typeface="Poppins Light" panose="00000400000000000000" pitchFamily="2" charset="0"/>
            </a:endParaRPr>
          </a:p>
          <a:p>
            <a:pPr marL="228600" indent="-228600">
              <a:buAutoNum type="arabicPeriod"/>
            </a:pPr>
            <a:r>
              <a:rPr lang="en-US" sz="1000" dirty="0">
                <a:solidFill>
                  <a:schemeClr val="bg2"/>
                </a:solidFill>
                <a:latin typeface="Poppins Light" panose="00000400000000000000" pitchFamily="2" charset="0"/>
                <a:ea typeface="Montserrat Light" charset="0"/>
                <a:cs typeface="Poppins Light" panose="00000400000000000000" pitchFamily="2" charset="0"/>
              </a:rPr>
              <a:t>Total Amount Received: </a:t>
            </a:r>
            <a:r>
              <a:rPr lang="en-US" sz="1000" dirty="0">
                <a:solidFill>
                  <a:schemeClr val="tx2">
                    <a:lumMod val="75000"/>
                  </a:schemeClr>
                </a:solidFill>
                <a:latin typeface="Poppins Light" panose="00000400000000000000" pitchFamily="2" charset="0"/>
                <a:ea typeface="Montserrat Light" charset="0"/>
                <a:cs typeface="Poppins Light" panose="00000400000000000000" pitchFamily="2" charset="0"/>
              </a:rPr>
              <a:t>Tracking the total amount received from borrowers is essential for assessing the bank's cash flow and loan repayment. We should analyze the Month-to-Date (MTD) Total Amount Received and observe the Month-over-Month (MoM) changes.</a:t>
            </a:r>
          </a:p>
          <a:p>
            <a:pPr marL="228600" indent="-228600">
              <a:buAutoNum type="arabicPeriod"/>
            </a:pPr>
            <a:endParaRPr lang="en-US" sz="1000" dirty="0">
              <a:solidFill>
                <a:schemeClr val="tx2">
                  <a:lumMod val="75000"/>
                </a:schemeClr>
              </a:solidFill>
              <a:latin typeface="Poppins Light" panose="00000400000000000000" pitchFamily="2" charset="0"/>
              <a:ea typeface="Montserrat Light" charset="0"/>
              <a:cs typeface="Poppins Light" panose="00000400000000000000" pitchFamily="2" charset="0"/>
            </a:endParaRPr>
          </a:p>
          <a:p>
            <a:pPr marL="228600" indent="-228600">
              <a:buAutoNum type="arabicPeriod"/>
            </a:pPr>
            <a:r>
              <a:rPr lang="en-US" sz="1000" dirty="0">
                <a:solidFill>
                  <a:schemeClr val="bg2"/>
                </a:solidFill>
                <a:latin typeface="Poppins Light" panose="00000400000000000000" pitchFamily="2" charset="0"/>
                <a:ea typeface="Montserrat Light" charset="0"/>
                <a:cs typeface="Poppins Light" panose="00000400000000000000" pitchFamily="2" charset="0"/>
              </a:rPr>
              <a:t>Average Interest Rate: </a:t>
            </a:r>
            <a:r>
              <a:rPr lang="en-US" sz="1000" dirty="0">
                <a:solidFill>
                  <a:schemeClr val="tx2">
                    <a:lumMod val="75000"/>
                  </a:schemeClr>
                </a:solidFill>
                <a:latin typeface="Poppins Light" panose="00000400000000000000" pitchFamily="2" charset="0"/>
                <a:ea typeface="Montserrat Light" charset="0"/>
                <a:cs typeface="Poppins Light" panose="00000400000000000000" pitchFamily="2" charset="0"/>
              </a:rPr>
              <a:t>Calculating the average </a:t>
            </a:r>
            <a:r>
              <a:rPr lang="en-US" sz="1000" dirty="0">
                <a:solidFill>
                  <a:srgbClr val="669BE5"/>
                </a:solidFill>
                <a:latin typeface="Poppins Light" panose="00000400000000000000" pitchFamily="2" charset="0"/>
                <a:ea typeface="Montserrat Light" charset="0"/>
                <a:cs typeface="Poppins Light" panose="00000400000000000000" pitchFamily="2" charset="0"/>
              </a:rPr>
              <a:t>interest</a:t>
            </a:r>
            <a:r>
              <a:rPr lang="en-US" sz="1000" dirty="0">
                <a:solidFill>
                  <a:schemeClr val="tx2">
                    <a:lumMod val="75000"/>
                  </a:schemeClr>
                </a:solidFill>
                <a:latin typeface="Poppins Light" panose="00000400000000000000" pitchFamily="2" charset="0"/>
                <a:ea typeface="Montserrat Light" charset="0"/>
                <a:cs typeface="Poppins Light" panose="00000400000000000000" pitchFamily="2" charset="0"/>
              </a:rPr>
              <a:t> rate across all loans, MTD, and monitoring the Month-over-Month (MoM) variations in interest rates will provide insights into our lending portfolio's overall cost.</a:t>
            </a:r>
          </a:p>
          <a:p>
            <a:pPr marL="228600" indent="-228600">
              <a:buAutoNum type="arabicPeriod"/>
            </a:pPr>
            <a:endParaRPr lang="en-US" sz="1000" dirty="0">
              <a:solidFill>
                <a:schemeClr val="tx2">
                  <a:lumMod val="75000"/>
                </a:schemeClr>
              </a:solidFill>
              <a:latin typeface="Poppins Light" panose="00000400000000000000" pitchFamily="2" charset="0"/>
              <a:ea typeface="Montserrat Light" charset="0"/>
              <a:cs typeface="Poppins Light" panose="00000400000000000000" pitchFamily="2" charset="0"/>
            </a:endParaRPr>
          </a:p>
          <a:p>
            <a:pPr marL="228600" indent="-228600">
              <a:buFont typeface="Arial"/>
              <a:buAutoNum type="arabicPeriod"/>
            </a:pPr>
            <a:r>
              <a:rPr lang="en-IN" sz="1000" kern="100" dirty="0">
                <a:solidFill>
                  <a:schemeClr val="bg2"/>
                </a:solidFill>
                <a:effectLst/>
                <a:latin typeface="Poppins Light" panose="00000400000000000000" pitchFamily="2" charset="0"/>
                <a:ea typeface="Calibri" panose="020F0502020204030204" pitchFamily="34" charset="0"/>
                <a:cs typeface="Poppins Light" panose="00000400000000000000" pitchFamily="2" charset="0"/>
              </a:rPr>
              <a:t>Average Debt-to-Income Ratio (DTI): </a:t>
            </a:r>
            <a:r>
              <a:rPr lang="en-IN" sz="1000" kern="100" dirty="0">
                <a:solidFill>
                  <a:srgbClr val="669BE5"/>
                </a:solidFill>
                <a:effectLst/>
                <a:latin typeface="Poppins Light" panose="00000400000000000000" pitchFamily="2" charset="0"/>
                <a:ea typeface="Calibri" panose="020F0502020204030204" pitchFamily="34" charset="0"/>
                <a:cs typeface="Poppins Light" panose="00000400000000000000" pitchFamily="2" charset="0"/>
              </a:rPr>
              <a:t>Evaluating the average DTI for our borrowers helps us gauge their financial health. We need to compute the average DTI for all loans, MTD, and track Month-over-Month (MoM) fluctuations.</a:t>
            </a:r>
          </a:p>
          <a:p>
            <a:pPr marL="228600" indent="-228600">
              <a:buAutoNum type="arabicPeriod"/>
            </a:pPr>
            <a:endParaRPr lang="en-US" sz="1000" dirty="0">
              <a:solidFill>
                <a:schemeClr val="tx2">
                  <a:lumMod val="75000"/>
                </a:schemeClr>
              </a:solidFill>
              <a:latin typeface="Poppins Light" panose="00000400000000000000" pitchFamily="2" charset="0"/>
              <a:ea typeface="Montserrat Light" charset="0"/>
              <a:cs typeface="Poppins Light" panose="00000400000000000000" pitchFamily="2" charset="0"/>
            </a:endParaRPr>
          </a:p>
        </p:txBody>
      </p:sp>
      <p:pic>
        <p:nvPicPr>
          <p:cNvPr id="41" name="Picture 40">
            <a:extLst>
              <a:ext uri="{FF2B5EF4-FFF2-40B4-BE49-F238E27FC236}">
                <a16:creationId xmlns:a16="http://schemas.microsoft.com/office/drawing/2014/main" id="{8001EF66-CC7F-4219-A699-CD7051D5041D}"/>
              </a:ext>
            </a:extLst>
          </p:cNvPr>
          <p:cNvPicPr>
            <a:picLocks noChangeAspect="1"/>
          </p:cNvPicPr>
          <p:nvPr/>
        </p:nvPicPr>
        <p:blipFill>
          <a:blip r:embed="rId3"/>
          <a:stretch>
            <a:fillRect/>
          </a:stretch>
        </p:blipFill>
        <p:spPr>
          <a:xfrm>
            <a:off x="5894768" y="1525731"/>
            <a:ext cx="2438741" cy="24387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6" name="Google Shape;326;p37"/>
          <p:cNvGrpSpPr/>
          <p:nvPr/>
        </p:nvGrpSpPr>
        <p:grpSpPr>
          <a:xfrm>
            <a:off x="6686086" y="-205110"/>
            <a:ext cx="2708200" cy="2650000"/>
            <a:chOff x="6048779" y="-45783"/>
            <a:chExt cx="2708200" cy="2650000"/>
          </a:xfrm>
        </p:grpSpPr>
        <p:grpSp>
          <p:nvGrpSpPr>
            <p:cNvPr id="327" name="Google Shape;327;p37"/>
            <p:cNvGrpSpPr/>
            <p:nvPr/>
          </p:nvGrpSpPr>
          <p:grpSpPr>
            <a:xfrm>
              <a:off x="8375979" y="-45783"/>
              <a:ext cx="381000" cy="2650000"/>
              <a:chOff x="546713" y="-723100"/>
              <a:chExt cx="381000" cy="2650000"/>
            </a:xfrm>
          </p:grpSpPr>
          <p:sp>
            <p:nvSpPr>
              <p:cNvPr id="328" name="Google Shape;328;p37"/>
              <p:cNvSpPr/>
              <p:nvPr/>
            </p:nvSpPr>
            <p:spPr>
              <a:xfrm rot="10800000" flipH="1">
                <a:off x="546713" y="-7231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rot="10800000" flipH="1">
                <a:off x="546713" y="-1558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rot="10800000" flipH="1">
                <a:off x="546713" y="4114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rot="10800000" flipH="1">
                <a:off x="546713" y="9786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rot="10800000" flipH="1">
                <a:off x="546713" y="1545900"/>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7"/>
            <p:cNvSpPr/>
            <p:nvPr/>
          </p:nvSpPr>
          <p:spPr>
            <a:xfrm rot="10800000" flipH="1">
              <a:off x="77941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rot="10800000" flipH="1">
              <a:off x="72123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rot="10800000" flipH="1">
              <a:off x="66305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rot="10800000" flipH="1">
              <a:off x="60487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itle 2">
            <a:extLst>
              <a:ext uri="{FF2B5EF4-FFF2-40B4-BE49-F238E27FC236}">
                <a16:creationId xmlns:a16="http://schemas.microsoft.com/office/drawing/2014/main" id="{4B9C0676-CD2D-4A95-8BE2-A89B6C023B28}"/>
              </a:ext>
            </a:extLst>
          </p:cNvPr>
          <p:cNvSpPr>
            <a:spLocks noGrp="1"/>
          </p:cNvSpPr>
          <p:nvPr>
            <p:ph type="title"/>
          </p:nvPr>
        </p:nvSpPr>
        <p:spPr>
          <a:xfrm>
            <a:off x="200475" y="160404"/>
            <a:ext cx="6539763" cy="572700"/>
          </a:xfrm>
        </p:spPr>
        <p:txBody>
          <a:bodyPr/>
          <a:lstStyle/>
          <a:p>
            <a:r>
              <a:rPr lang="en-US" sz="3200" dirty="0">
                <a:solidFill>
                  <a:srgbClr val="9BBEEE"/>
                </a:solidFill>
                <a:latin typeface="Poppins Medium" panose="00000600000000000000" pitchFamily="2" charset="0"/>
                <a:cs typeface="Poppins Medium" panose="00000600000000000000" pitchFamily="2" charset="0"/>
              </a:rPr>
              <a:t>GENERATING &amp; </a:t>
            </a:r>
            <a:r>
              <a:rPr lang="en-US" sz="3200" dirty="0">
                <a:solidFill>
                  <a:srgbClr val="6BBD9B"/>
                </a:solidFill>
                <a:latin typeface="Poppins Medium" panose="00000600000000000000" pitchFamily="2" charset="0"/>
                <a:cs typeface="Poppins Medium" panose="00000600000000000000" pitchFamily="2" charset="0"/>
              </a:rPr>
              <a:t>DESIGNING KPIs</a:t>
            </a:r>
            <a:endParaRPr lang="en-IN" sz="3200" dirty="0">
              <a:solidFill>
                <a:srgbClr val="6BBD9B"/>
              </a:solidFill>
              <a:latin typeface="Poppins Medium" panose="00000600000000000000" pitchFamily="2" charset="0"/>
              <a:cs typeface="Poppins Medium" panose="00000600000000000000" pitchFamily="2" charset="0"/>
            </a:endParaRPr>
          </a:p>
        </p:txBody>
      </p:sp>
      <p:sp>
        <p:nvSpPr>
          <p:cNvPr id="24" name="Rectangle 23">
            <a:extLst>
              <a:ext uri="{FF2B5EF4-FFF2-40B4-BE49-F238E27FC236}">
                <a16:creationId xmlns:a16="http://schemas.microsoft.com/office/drawing/2014/main" id="{312AB750-91A7-4AEC-AD02-1428B355DF14}"/>
              </a:ext>
            </a:extLst>
          </p:cNvPr>
          <p:cNvSpPr/>
          <p:nvPr/>
        </p:nvSpPr>
        <p:spPr>
          <a:xfrm>
            <a:off x="200475" y="873669"/>
            <a:ext cx="2611998" cy="307777"/>
          </a:xfrm>
          <a:prstGeom prst="rect">
            <a:avLst/>
          </a:prstGeom>
        </p:spPr>
        <p:txBody>
          <a:bodyPr wrap="square">
            <a:spAutoFit/>
          </a:bodyPr>
          <a:lstStyle/>
          <a:p>
            <a:r>
              <a:rPr lang="en-US" dirty="0">
                <a:solidFill>
                  <a:schemeClr val="bg2"/>
                </a:solidFill>
                <a:latin typeface="Poppins Medium" panose="00000600000000000000" pitchFamily="2" charset="0"/>
                <a:ea typeface="Montserrat Light" charset="0"/>
                <a:cs typeface="Poppins Medium" panose="00000600000000000000" pitchFamily="2" charset="0"/>
              </a:rPr>
              <a:t>1. Total Loan Applications:</a:t>
            </a:r>
            <a:endParaRPr lang="en-US" dirty="0">
              <a:solidFill>
                <a:schemeClr val="tx2">
                  <a:lumMod val="75000"/>
                </a:schemeClr>
              </a:solidFill>
              <a:latin typeface="Poppins Medium" panose="00000600000000000000" pitchFamily="2" charset="0"/>
              <a:ea typeface="Montserrat Light" charset="0"/>
              <a:cs typeface="Poppins Medium" panose="00000600000000000000" pitchFamily="2" charset="0"/>
            </a:endParaRPr>
          </a:p>
        </p:txBody>
      </p:sp>
      <p:pic>
        <p:nvPicPr>
          <p:cNvPr id="7" name="Picture 6">
            <a:extLst>
              <a:ext uri="{FF2B5EF4-FFF2-40B4-BE49-F238E27FC236}">
                <a16:creationId xmlns:a16="http://schemas.microsoft.com/office/drawing/2014/main" id="{DA637083-43E5-4D5F-BC82-B2A47AF7C578}"/>
              </a:ext>
            </a:extLst>
          </p:cNvPr>
          <p:cNvPicPr>
            <a:picLocks noChangeAspect="1"/>
          </p:cNvPicPr>
          <p:nvPr/>
        </p:nvPicPr>
        <p:blipFill>
          <a:blip r:embed="rId3"/>
          <a:stretch>
            <a:fillRect/>
          </a:stretch>
        </p:blipFill>
        <p:spPr>
          <a:xfrm>
            <a:off x="196124" y="1421977"/>
            <a:ext cx="3985793" cy="2411672"/>
          </a:xfrm>
          <a:prstGeom prst="rect">
            <a:avLst/>
          </a:prstGeom>
        </p:spPr>
      </p:pic>
      <p:pic>
        <p:nvPicPr>
          <p:cNvPr id="9" name="Picture 8">
            <a:extLst>
              <a:ext uri="{FF2B5EF4-FFF2-40B4-BE49-F238E27FC236}">
                <a16:creationId xmlns:a16="http://schemas.microsoft.com/office/drawing/2014/main" id="{6387272C-967D-4257-A33D-464D2F080BA5}"/>
              </a:ext>
            </a:extLst>
          </p:cNvPr>
          <p:cNvPicPr>
            <a:picLocks noChangeAspect="1"/>
          </p:cNvPicPr>
          <p:nvPr/>
        </p:nvPicPr>
        <p:blipFill>
          <a:blip r:embed="rId4"/>
          <a:stretch>
            <a:fillRect/>
          </a:stretch>
        </p:blipFill>
        <p:spPr>
          <a:xfrm>
            <a:off x="1316182" y="3952598"/>
            <a:ext cx="1764926" cy="1139848"/>
          </a:xfrm>
          <a:prstGeom prst="rect">
            <a:avLst/>
          </a:prstGeom>
          <a:effectLst>
            <a:outerShdw blurRad="50800" dist="38100" dir="8100000" algn="tr" rotWithShape="0">
              <a:prstClr val="black">
                <a:alpha val="40000"/>
              </a:prstClr>
            </a:outerShdw>
          </a:effectLst>
        </p:spPr>
      </p:pic>
      <p:sp>
        <p:nvSpPr>
          <p:cNvPr id="30" name="Rectangle 29">
            <a:extLst>
              <a:ext uri="{FF2B5EF4-FFF2-40B4-BE49-F238E27FC236}">
                <a16:creationId xmlns:a16="http://schemas.microsoft.com/office/drawing/2014/main" id="{8FC3D2F3-A64B-4634-AE59-D2306C9234E2}"/>
              </a:ext>
            </a:extLst>
          </p:cNvPr>
          <p:cNvSpPr/>
          <p:nvPr/>
        </p:nvSpPr>
        <p:spPr>
          <a:xfrm>
            <a:off x="4831596" y="873669"/>
            <a:ext cx="2611998" cy="307777"/>
          </a:xfrm>
          <a:prstGeom prst="rect">
            <a:avLst/>
          </a:prstGeom>
        </p:spPr>
        <p:txBody>
          <a:bodyPr wrap="square">
            <a:spAutoFit/>
          </a:bodyPr>
          <a:lstStyle/>
          <a:p>
            <a:r>
              <a:rPr lang="en-US" dirty="0">
                <a:solidFill>
                  <a:schemeClr val="bg2"/>
                </a:solidFill>
                <a:latin typeface="Poppins Medium" panose="00000600000000000000" pitchFamily="2" charset="0"/>
                <a:ea typeface="Montserrat Light" charset="0"/>
                <a:cs typeface="Poppins Medium" panose="00000600000000000000" pitchFamily="2" charset="0"/>
              </a:rPr>
              <a:t>2. Total Funded Amount</a:t>
            </a:r>
            <a:endParaRPr lang="en-US" dirty="0">
              <a:solidFill>
                <a:schemeClr val="tx2">
                  <a:lumMod val="75000"/>
                </a:schemeClr>
              </a:solidFill>
              <a:latin typeface="Poppins Medium" panose="00000600000000000000" pitchFamily="2" charset="0"/>
              <a:ea typeface="Montserrat Light" charset="0"/>
              <a:cs typeface="Poppins Medium" panose="00000600000000000000" pitchFamily="2" charset="0"/>
            </a:endParaRPr>
          </a:p>
        </p:txBody>
      </p:sp>
      <p:pic>
        <p:nvPicPr>
          <p:cNvPr id="31" name="Picture 30">
            <a:extLst>
              <a:ext uri="{FF2B5EF4-FFF2-40B4-BE49-F238E27FC236}">
                <a16:creationId xmlns:a16="http://schemas.microsoft.com/office/drawing/2014/main" id="{0AFC94A3-8F62-4DBB-9FA5-774ADC666872}"/>
              </a:ext>
            </a:extLst>
          </p:cNvPr>
          <p:cNvPicPr>
            <a:picLocks noChangeAspect="1"/>
          </p:cNvPicPr>
          <p:nvPr/>
        </p:nvPicPr>
        <p:blipFill>
          <a:blip r:embed="rId5"/>
          <a:stretch>
            <a:fillRect/>
          </a:stretch>
        </p:blipFill>
        <p:spPr>
          <a:xfrm>
            <a:off x="4831107" y="1421977"/>
            <a:ext cx="4164629" cy="2445986"/>
          </a:xfrm>
          <a:prstGeom prst="rect">
            <a:avLst/>
          </a:prstGeom>
        </p:spPr>
      </p:pic>
      <p:pic>
        <p:nvPicPr>
          <p:cNvPr id="11" name="Picture 10">
            <a:extLst>
              <a:ext uri="{FF2B5EF4-FFF2-40B4-BE49-F238E27FC236}">
                <a16:creationId xmlns:a16="http://schemas.microsoft.com/office/drawing/2014/main" id="{D30F337B-EE02-4F41-9EEC-BC17F6D78149}"/>
              </a:ext>
            </a:extLst>
          </p:cNvPr>
          <p:cNvPicPr>
            <a:picLocks noChangeAspect="1"/>
          </p:cNvPicPr>
          <p:nvPr/>
        </p:nvPicPr>
        <p:blipFill>
          <a:blip r:embed="rId6"/>
          <a:stretch>
            <a:fillRect/>
          </a:stretch>
        </p:blipFill>
        <p:spPr>
          <a:xfrm>
            <a:off x="5719327" y="3949875"/>
            <a:ext cx="1797646" cy="1142571"/>
          </a:xfrm>
          <a:prstGeom prst="rect">
            <a:avLst/>
          </a:prstGeom>
          <a:effectLst>
            <a:outerShdw blurRad="50800" dist="38100" dir="8100000" algn="tr" rotWithShape="0">
              <a:prstClr val="black">
                <a:alpha val="40000"/>
              </a:prst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6" name="Google Shape;326;p37"/>
          <p:cNvGrpSpPr/>
          <p:nvPr/>
        </p:nvGrpSpPr>
        <p:grpSpPr>
          <a:xfrm>
            <a:off x="6686086" y="-205110"/>
            <a:ext cx="2708200" cy="2650000"/>
            <a:chOff x="6048779" y="-45783"/>
            <a:chExt cx="2708200" cy="2650000"/>
          </a:xfrm>
        </p:grpSpPr>
        <p:grpSp>
          <p:nvGrpSpPr>
            <p:cNvPr id="327" name="Google Shape;327;p37"/>
            <p:cNvGrpSpPr/>
            <p:nvPr/>
          </p:nvGrpSpPr>
          <p:grpSpPr>
            <a:xfrm>
              <a:off x="8375979" y="-45783"/>
              <a:ext cx="381000" cy="2650000"/>
              <a:chOff x="546713" y="-723100"/>
              <a:chExt cx="381000" cy="2650000"/>
            </a:xfrm>
          </p:grpSpPr>
          <p:sp>
            <p:nvSpPr>
              <p:cNvPr id="328" name="Google Shape;328;p37"/>
              <p:cNvSpPr/>
              <p:nvPr/>
            </p:nvSpPr>
            <p:spPr>
              <a:xfrm rot="10800000" flipH="1">
                <a:off x="546713" y="-7231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rot="10800000" flipH="1">
                <a:off x="546713" y="-1558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rot="10800000" flipH="1">
                <a:off x="546713" y="4114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rot="10800000" flipH="1">
                <a:off x="546713" y="9786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rot="10800000" flipH="1">
                <a:off x="546713" y="1545900"/>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7"/>
            <p:cNvSpPr/>
            <p:nvPr/>
          </p:nvSpPr>
          <p:spPr>
            <a:xfrm rot="10800000" flipH="1">
              <a:off x="77941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rot="10800000" flipH="1">
              <a:off x="72123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rot="10800000" flipH="1">
              <a:off x="66305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rot="10800000" flipH="1">
              <a:off x="60487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itle 2">
            <a:extLst>
              <a:ext uri="{FF2B5EF4-FFF2-40B4-BE49-F238E27FC236}">
                <a16:creationId xmlns:a16="http://schemas.microsoft.com/office/drawing/2014/main" id="{4B9C0676-CD2D-4A95-8BE2-A89B6C023B28}"/>
              </a:ext>
            </a:extLst>
          </p:cNvPr>
          <p:cNvSpPr>
            <a:spLocks noGrp="1"/>
          </p:cNvSpPr>
          <p:nvPr>
            <p:ph type="title"/>
          </p:nvPr>
        </p:nvSpPr>
        <p:spPr>
          <a:xfrm>
            <a:off x="200475" y="160404"/>
            <a:ext cx="6539763" cy="572700"/>
          </a:xfrm>
        </p:spPr>
        <p:txBody>
          <a:bodyPr/>
          <a:lstStyle/>
          <a:p>
            <a:r>
              <a:rPr lang="en-US" sz="3200" dirty="0">
                <a:solidFill>
                  <a:srgbClr val="9BBEEE"/>
                </a:solidFill>
                <a:latin typeface="Poppins Medium" panose="00000600000000000000" pitchFamily="2" charset="0"/>
                <a:cs typeface="Poppins Medium" panose="00000600000000000000" pitchFamily="2" charset="0"/>
              </a:rPr>
              <a:t>GENERATING &amp; </a:t>
            </a:r>
            <a:r>
              <a:rPr lang="en-US" sz="3200" dirty="0">
                <a:solidFill>
                  <a:srgbClr val="6BBD9B"/>
                </a:solidFill>
                <a:latin typeface="Poppins Medium" panose="00000600000000000000" pitchFamily="2" charset="0"/>
                <a:cs typeface="Poppins Medium" panose="00000600000000000000" pitchFamily="2" charset="0"/>
              </a:rPr>
              <a:t>DESIGNING KPIs</a:t>
            </a:r>
            <a:endParaRPr lang="en-IN" sz="3200" dirty="0">
              <a:solidFill>
                <a:srgbClr val="6BBD9B"/>
              </a:solidFill>
              <a:latin typeface="Poppins Medium" panose="00000600000000000000" pitchFamily="2" charset="0"/>
              <a:cs typeface="Poppins Medium" panose="00000600000000000000" pitchFamily="2" charset="0"/>
            </a:endParaRPr>
          </a:p>
        </p:txBody>
      </p:sp>
      <p:sp>
        <p:nvSpPr>
          <p:cNvPr id="24" name="Rectangle 23">
            <a:extLst>
              <a:ext uri="{FF2B5EF4-FFF2-40B4-BE49-F238E27FC236}">
                <a16:creationId xmlns:a16="http://schemas.microsoft.com/office/drawing/2014/main" id="{312AB750-91A7-4AEC-AD02-1428B355DF14}"/>
              </a:ext>
            </a:extLst>
          </p:cNvPr>
          <p:cNvSpPr/>
          <p:nvPr/>
        </p:nvSpPr>
        <p:spPr>
          <a:xfrm>
            <a:off x="200475" y="873669"/>
            <a:ext cx="2611998" cy="307777"/>
          </a:xfrm>
          <a:prstGeom prst="rect">
            <a:avLst/>
          </a:prstGeom>
        </p:spPr>
        <p:txBody>
          <a:bodyPr wrap="square">
            <a:spAutoFit/>
          </a:bodyPr>
          <a:lstStyle/>
          <a:p>
            <a:r>
              <a:rPr lang="en-US" dirty="0">
                <a:solidFill>
                  <a:schemeClr val="bg2"/>
                </a:solidFill>
                <a:latin typeface="Poppins Medium" panose="00000600000000000000" pitchFamily="2" charset="0"/>
                <a:ea typeface="Montserrat Light" charset="0"/>
                <a:cs typeface="Poppins Medium" panose="00000600000000000000" pitchFamily="2" charset="0"/>
              </a:rPr>
              <a:t>3. Total Amount Received:</a:t>
            </a:r>
            <a:endParaRPr lang="en-US" dirty="0">
              <a:solidFill>
                <a:schemeClr val="tx2">
                  <a:lumMod val="75000"/>
                </a:schemeClr>
              </a:solidFill>
              <a:latin typeface="Poppins Medium" panose="00000600000000000000" pitchFamily="2" charset="0"/>
              <a:ea typeface="Montserrat Light" charset="0"/>
              <a:cs typeface="Poppins Medium" panose="00000600000000000000" pitchFamily="2" charset="0"/>
            </a:endParaRPr>
          </a:p>
        </p:txBody>
      </p:sp>
      <p:sp>
        <p:nvSpPr>
          <p:cNvPr id="30" name="Rectangle 29">
            <a:extLst>
              <a:ext uri="{FF2B5EF4-FFF2-40B4-BE49-F238E27FC236}">
                <a16:creationId xmlns:a16="http://schemas.microsoft.com/office/drawing/2014/main" id="{8FC3D2F3-A64B-4634-AE59-D2306C9234E2}"/>
              </a:ext>
            </a:extLst>
          </p:cNvPr>
          <p:cNvSpPr/>
          <p:nvPr/>
        </p:nvSpPr>
        <p:spPr>
          <a:xfrm>
            <a:off x="4402111" y="873669"/>
            <a:ext cx="2611998" cy="307777"/>
          </a:xfrm>
          <a:prstGeom prst="rect">
            <a:avLst/>
          </a:prstGeom>
        </p:spPr>
        <p:txBody>
          <a:bodyPr wrap="square">
            <a:spAutoFit/>
          </a:bodyPr>
          <a:lstStyle/>
          <a:p>
            <a:r>
              <a:rPr lang="en-US" dirty="0">
                <a:solidFill>
                  <a:schemeClr val="bg2"/>
                </a:solidFill>
                <a:latin typeface="Poppins Medium" panose="00000600000000000000" pitchFamily="2" charset="0"/>
                <a:ea typeface="Montserrat Light" charset="0"/>
                <a:cs typeface="Poppins Medium" panose="00000600000000000000" pitchFamily="2" charset="0"/>
              </a:rPr>
              <a:t>4. Average Interest Rate</a:t>
            </a:r>
            <a:endParaRPr lang="en-US" dirty="0">
              <a:solidFill>
                <a:schemeClr val="tx2">
                  <a:lumMod val="75000"/>
                </a:schemeClr>
              </a:solidFill>
              <a:latin typeface="Poppins Medium" panose="00000600000000000000" pitchFamily="2" charset="0"/>
              <a:ea typeface="Montserrat Light" charset="0"/>
              <a:cs typeface="Poppins Medium" panose="00000600000000000000" pitchFamily="2" charset="0"/>
            </a:endParaRPr>
          </a:p>
        </p:txBody>
      </p:sp>
      <p:pic>
        <p:nvPicPr>
          <p:cNvPr id="3" name="Picture 2">
            <a:extLst>
              <a:ext uri="{FF2B5EF4-FFF2-40B4-BE49-F238E27FC236}">
                <a16:creationId xmlns:a16="http://schemas.microsoft.com/office/drawing/2014/main" id="{C21836BA-374B-4707-8139-938197B2A668}"/>
              </a:ext>
            </a:extLst>
          </p:cNvPr>
          <p:cNvPicPr>
            <a:picLocks noChangeAspect="1"/>
          </p:cNvPicPr>
          <p:nvPr/>
        </p:nvPicPr>
        <p:blipFill>
          <a:blip r:embed="rId3"/>
          <a:stretch>
            <a:fillRect/>
          </a:stretch>
        </p:blipFill>
        <p:spPr>
          <a:xfrm>
            <a:off x="227653" y="1322011"/>
            <a:ext cx="4085241" cy="2331311"/>
          </a:xfrm>
          <a:prstGeom prst="rect">
            <a:avLst/>
          </a:prstGeom>
        </p:spPr>
      </p:pic>
      <p:pic>
        <p:nvPicPr>
          <p:cNvPr id="5" name="Picture 4">
            <a:extLst>
              <a:ext uri="{FF2B5EF4-FFF2-40B4-BE49-F238E27FC236}">
                <a16:creationId xmlns:a16="http://schemas.microsoft.com/office/drawing/2014/main" id="{D6C237FF-6D6A-4910-8AC7-D91391BFD42B}"/>
              </a:ext>
            </a:extLst>
          </p:cNvPr>
          <p:cNvPicPr>
            <a:picLocks noChangeAspect="1"/>
          </p:cNvPicPr>
          <p:nvPr/>
        </p:nvPicPr>
        <p:blipFill>
          <a:blip r:embed="rId4"/>
          <a:stretch>
            <a:fillRect/>
          </a:stretch>
        </p:blipFill>
        <p:spPr>
          <a:xfrm>
            <a:off x="4415453" y="1310391"/>
            <a:ext cx="4728547" cy="2336973"/>
          </a:xfrm>
          <a:prstGeom prst="rect">
            <a:avLst/>
          </a:prstGeom>
        </p:spPr>
      </p:pic>
      <p:pic>
        <p:nvPicPr>
          <p:cNvPr id="8" name="Picture 7">
            <a:extLst>
              <a:ext uri="{FF2B5EF4-FFF2-40B4-BE49-F238E27FC236}">
                <a16:creationId xmlns:a16="http://schemas.microsoft.com/office/drawing/2014/main" id="{5D463160-EFD4-442A-BD2D-C7A6BF65B940}"/>
              </a:ext>
            </a:extLst>
          </p:cNvPr>
          <p:cNvPicPr>
            <a:picLocks noChangeAspect="1"/>
          </p:cNvPicPr>
          <p:nvPr/>
        </p:nvPicPr>
        <p:blipFill>
          <a:blip r:embed="rId5"/>
          <a:stretch>
            <a:fillRect/>
          </a:stretch>
        </p:blipFill>
        <p:spPr>
          <a:xfrm>
            <a:off x="1018585" y="3957333"/>
            <a:ext cx="1793888" cy="1135372"/>
          </a:xfrm>
          <a:prstGeom prst="rect">
            <a:avLst/>
          </a:prstGeom>
          <a:effectLst>
            <a:outerShdw blurRad="50800" dist="38100" dir="8100000" algn="tr" rotWithShape="0">
              <a:prstClr val="black">
                <a:alpha val="40000"/>
              </a:prstClr>
            </a:outerShdw>
          </a:effectLst>
        </p:spPr>
      </p:pic>
      <p:pic>
        <p:nvPicPr>
          <p:cNvPr id="12" name="Picture 11">
            <a:extLst>
              <a:ext uri="{FF2B5EF4-FFF2-40B4-BE49-F238E27FC236}">
                <a16:creationId xmlns:a16="http://schemas.microsoft.com/office/drawing/2014/main" id="{65F341A2-2E75-4021-B5DB-474FB479AA7A}"/>
              </a:ext>
            </a:extLst>
          </p:cNvPr>
          <p:cNvPicPr>
            <a:picLocks noChangeAspect="1"/>
          </p:cNvPicPr>
          <p:nvPr/>
        </p:nvPicPr>
        <p:blipFill>
          <a:blip r:embed="rId6"/>
          <a:stretch>
            <a:fillRect/>
          </a:stretch>
        </p:blipFill>
        <p:spPr>
          <a:xfrm>
            <a:off x="5654107" y="3951345"/>
            <a:ext cx="1818129" cy="1135372"/>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379182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6" name="Google Shape;326;p37"/>
          <p:cNvGrpSpPr/>
          <p:nvPr/>
        </p:nvGrpSpPr>
        <p:grpSpPr>
          <a:xfrm>
            <a:off x="6686086" y="-205110"/>
            <a:ext cx="2708200" cy="2650000"/>
            <a:chOff x="6048779" y="-45783"/>
            <a:chExt cx="2708200" cy="2650000"/>
          </a:xfrm>
        </p:grpSpPr>
        <p:grpSp>
          <p:nvGrpSpPr>
            <p:cNvPr id="327" name="Google Shape;327;p37"/>
            <p:cNvGrpSpPr/>
            <p:nvPr/>
          </p:nvGrpSpPr>
          <p:grpSpPr>
            <a:xfrm>
              <a:off x="8375979" y="-45783"/>
              <a:ext cx="381000" cy="2650000"/>
              <a:chOff x="546713" y="-723100"/>
              <a:chExt cx="381000" cy="2650000"/>
            </a:xfrm>
          </p:grpSpPr>
          <p:sp>
            <p:nvSpPr>
              <p:cNvPr id="328" name="Google Shape;328;p37"/>
              <p:cNvSpPr/>
              <p:nvPr/>
            </p:nvSpPr>
            <p:spPr>
              <a:xfrm rot="10800000" flipH="1">
                <a:off x="546713" y="-7231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rot="10800000" flipH="1">
                <a:off x="546713" y="-1558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rot="10800000" flipH="1">
                <a:off x="546713" y="4114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rot="10800000" flipH="1">
                <a:off x="546713" y="9786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rot="10800000" flipH="1">
                <a:off x="546713" y="1545900"/>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7"/>
            <p:cNvSpPr/>
            <p:nvPr/>
          </p:nvSpPr>
          <p:spPr>
            <a:xfrm rot="10800000" flipH="1">
              <a:off x="77941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rot="10800000" flipH="1">
              <a:off x="72123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rot="10800000" flipH="1">
              <a:off x="66305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rot="10800000" flipH="1">
              <a:off x="60487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itle 2">
            <a:extLst>
              <a:ext uri="{FF2B5EF4-FFF2-40B4-BE49-F238E27FC236}">
                <a16:creationId xmlns:a16="http://schemas.microsoft.com/office/drawing/2014/main" id="{4B9C0676-CD2D-4A95-8BE2-A89B6C023B28}"/>
              </a:ext>
            </a:extLst>
          </p:cNvPr>
          <p:cNvSpPr>
            <a:spLocks noGrp="1"/>
          </p:cNvSpPr>
          <p:nvPr>
            <p:ph type="title"/>
          </p:nvPr>
        </p:nvSpPr>
        <p:spPr>
          <a:xfrm>
            <a:off x="200475" y="160404"/>
            <a:ext cx="6539763" cy="572700"/>
          </a:xfrm>
        </p:spPr>
        <p:txBody>
          <a:bodyPr/>
          <a:lstStyle/>
          <a:p>
            <a:r>
              <a:rPr lang="en-US" sz="3200" dirty="0">
                <a:solidFill>
                  <a:srgbClr val="9BBEEE"/>
                </a:solidFill>
                <a:latin typeface="Poppins Medium" panose="00000600000000000000" pitchFamily="2" charset="0"/>
                <a:cs typeface="Poppins Medium" panose="00000600000000000000" pitchFamily="2" charset="0"/>
              </a:rPr>
              <a:t>GENERATING &amp; </a:t>
            </a:r>
            <a:r>
              <a:rPr lang="en-US" sz="3200" dirty="0">
                <a:solidFill>
                  <a:srgbClr val="6BBD9B"/>
                </a:solidFill>
                <a:latin typeface="Poppins Medium" panose="00000600000000000000" pitchFamily="2" charset="0"/>
                <a:cs typeface="Poppins Medium" panose="00000600000000000000" pitchFamily="2" charset="0"/>
              </a:rPr>
              <a:t>DESIGNING KPIs</a:t>
            </a:r>
            <a:endParaRPr lang="en-IN" sz="3200" dirty="0">
              <a:solidFill>
                <a:srgbClr val="6BBD9B"/>
              </a:solidFill>
              <a:latin typeface="Poppins Medium" panose="00000600000000000000" pitchFamily="2" charset="0"/>
              <a:cs typeface="Poppins Medium" panose="00000600000000000000" pitchFamily="2" charset="0"/>
            </a:endParaRPr>
          </a:p>
        </p:txBody>
      </p:sp>
      <p:grpSp>
        <p:nvGrpSpPr>
          <p:cNvPr id="9" name="Group 8">
            <a:extLst>
              <a:ext uri="{FF2B5EF4-FFF2-40B4-BE49-F238E27FC236}">
                <a16:creationId xmlns:a16="http://schemas.microsoft.com/office/drawing/2014/main" id="{A05D30FE-AA22-4049-8065-4F6448F6D56F}"/>
              </a:ext>
            </a:extLst>
          </p:cNvPr>
          <p:cNvGrpSpPr/>
          <p:nvPr/>
        </p:nvGrpSpPr>
        <p:grpSpPr>
          <a:xfrm>
            <a:off x="1986733" y="881383"/>
            <a:ext cx="5596678" cy="2783144"/>
            <a:chOff x="1986733" y="881383"/>
            <a:chExt cx="5596678" cy="2783144"/>
          </a:xfrm>
        </p:grpSpPr>
        <p:sp>
          <p:nvSpPr>
            <p:cNvPr id="24" name="Rectangle 23">
              <a:extLst>
                <a:ext uri="{FF2B5EF4-FFF2-40B4-BE49-F238E27FC236}">
                  <a16:creationId xmlns:a16="http://schemas.microsoft.com/office/drawing/2014/main" id="{312AB750-91A7-4AEC-AD02-1428B355DF14}"/>
                </a:ext>
              </a:extLst>
            </p:cNvPr>
            <p:cNvSpPr/>
            <p:nvPr/>
          </p:nvSpPr>
          <p:spPr>
            <a:xfrm>
              <a:off x="1987710" y="881383"/>
              <a:ext cx="3159252" cy="307777"/>
            </a:xfrm>
            <a:prstGeom prst="rect">
              <a:avLst/>
            </a:prstGeom>
          </p:spPr>
          <p:txBody>
            <a:bodyPr wrap="square">
              <a:spAutoFit/>
            </a:bodyPr>
            <a:lstStyle/>
            <a:p>
              <a:r>
                <a:rPr lang="en-US" dirty="0">
                  <a:solidFill>
                    <a:schemeClr val="bg2"/>
                  </a:solidFill>
                  <a:latin typeface="Poppins Medium" panose="00000600000000000000" pitchFamily="2" charset="0"/>
                  <a:ea typeface="Montserrat Light" charset="0"/>
                  <a:cs typeface="Poppins Medium" panose="00000600000000000000" pitchFamily="2" charset="0"/>
                </a:rPr>
                <a:t>5. Average Debt to Income Ratio:</a:t>
              </a:r>
              <a:endParaRPr lang="en-US" dirty="0">
                <a:solidFill>
                  <a:schemeClr val="tx2">
                    <a:lumMod val="75000"/>
                  </a:schemeClr>
                </a:solidFill>
                <a:latin typeface="Poppins Medium" panose="00000600000000000000" pitchFamily="2" charset="0"/>
                <a:ea typeface="Montserrat Light" charset="0"/>
                <a:cs typeface="Poppins Medium" panose="00000600000000000000" pitchFamily="2" charset="0"/>
              </a:endParaRPr>
            </a:p>
          </p:txBody>
        </p:sp>
        <p:pic>
          <p:nvPicPr>
            <p:cNvPr id="4" name="Picture 3">
              <a:extLst>
                <a:ext uri="{FF2B5EF4-FFF2-40B4-BE49-F238E27FC236}">
                  <a16:creationId xmlns:a16="http://schemas.microsoft.com/office/drawing/2014/main" id="{EBC2EB3B-A2FD-4EE6-9643-F5964393AFB2}"/>
                </a:ext>
              </a:extLst>
            </p:cNvPr>
            <p:cNvPicPr>
              <a:picLocks noChangeAspect="1"/>
            </p:cNvPicPr>
            <p:nvPr/>
          </p:nvPicPr>
          <p:blipFill>
            <a:blip r:embed="rId3"/>
            <a:stretch>
              <a:fillRect/>
            </a:stretch>
          </p:blipFill>
          <p:spPr>
            <a:xfrm>
              <a:off x="1986733" y="1198899"/>
              <a:ext cx="5596678" cy="2465628"/>
            </a:xfrm>
            <a:prstGeom prst="rect">
              <a:avLst/>
            </a:prstGeom>
          </p:spPr>
        </p:pic>
      </p:grpSp>
      <p:pic>
        <p:nvPicPr>
          <p:cNvPr id="7" name="Picture 6">
            <a:extLst>
              <a:ext uri="{FF2B5EF4-FFF2-40B4-BE49-F238E27FC236}">
                <a16:creationId xmlns:a16="http://schemas.microsoft.com/office/drawing/2014/main" id="{B0F50A36-F7BC-4CD3-892B-9E6CFB460B22}"/>
              </a:ext>
            </a:extLst>
          </p:cNvPr>
          <p:cNvPicPr>
            <a:picLocks noChangeAspect="1"/>
          </p:cNvPicPr>
          <p:nvPr/>
        </p:nvPicPr>
        <p:blipFill>
          <a:blip r:embed="rId4"/>
          <a:stretch>
            <a:fillRect/>
          </a:stretch>
        </p:blipFill>
        <p:spPr>
          <a:xfrm>
            <a:off x="3568154" y="3944601"/>
            <a:ext cx="1841435" cy="113735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394234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6" name="Google Shape;326;p37"/>
          <p:cNvGrpSpPr/>
          <p:nvPr/>
        </p:nvGrpSpPr>
        <p:grpSpPr>
          <a:xfrm>
            <a:off x="6686086" y="-205110"/>
            <a:ext cx="2708200" cy="2650000"/>
            <a:chOff x="6048779" y="-45783"/>
            <a:chExt cx="2708200" cy="2650000"/>
          </a:xfrm>
        </p:grpSpPr>
        <p:grpSp>
          <p:nvGrpSpPr>
            <p:cNvPr id="327" name="Google Shape;327;p37"/>
            <p:cNvGrpSpPr/>
            <p:nvPr/>
          </p:nvGrpSpPr>
          <p:grpSpPr>
            <a:xfrm>
              <a:off x="8375979" y="-45783"/>
              <a:ext cx="381000" cy="2650000"/>
              <a:chOff x="546713" y="-723100"/>
              <a:chExt cx="381000" cy="2650000"/>
            </a:xfrm>
          </p:grpSpPr>
          <p:sp>
            <p:nvSpPr>
              <p:cNvPr id="328" name="Google Shape;328;p37"/>
              <p:cNvSpPr/>
              <p:nvPr/>
            </p:nvSpPr>
            <p:spPr>
              <a:xfrm rot="10800000" flipH="1">
                <a:off x="546713" y="-7231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rot="10800000" flipH="1">
                <a:off x="546713" y="-1558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rot="10800000" flipH="1">
                <a:off x="546713" y="4114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rot="10800000" flipH="1">
                <a:off x="546713" y="9786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rot="10800000" flipH="1">
                <a:off x="546713" y="1545900"/>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7"/>
            <p:cNvSpPr/>
            <p:nvPr/>
          </p:nvSpPr>
          <p:spPr>
            <a:xfrm rot="10800000" flipH="1">
              <a:off x="77941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rot="10800000" flipH="1">
              <a:off x="72123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rot="10800000" flipH="1">
              <a:off x="66305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rot="10800000" flipH="1">
              <a:off x="60487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itle 2">
            <a:extLst>
              <a:ext uri="{FF2B5EF4-FFF2-40B4-BE49-F238E27FC236}">
                <a16:creationId xmlns:a16="http://schemas.microsoft.com/office/drawing/2014/main" id="{4B9C0676-CD2D-4A95-8BE2-A89B6C023B28}"/>
              </a:ext>
            </a:extLst>
          </p:cNvPr>
          <p:cNvSpPr>
            <a:spLocks noGrp="1"/>
          </p:cNvSpPr>
          <p:nvPr>
            <p:ph type="title"/>
          </p:nvPr>
        </p:nvSpPr>
        <p:spPr>
          <a:xfrm>
            <a:off x="200475" y="160404"/>
            <a:ext cx="6539763" cy="572700"/>
          </a:xfrm>
        </p:spPr>
        <p:txBody>
          <a:bodyPr/>
          <a:lstStyle/>
          <a:p>
            <a:r>
              <a:rPr lang="en-US" sz="3200" dirty="0">
                <a:solidFill>
                  <a:srgbClr val="9BBEEE"/>
                </a:solidFill>
                <a:latin typeface="Poppins Medium" panose="00000600000000000000" pitchFamily="2" charset="0"/>
                <a:cs typeface="Poppins Medium" panose="00000600000000000000" pitchFamily="2" charset="0"/>
              </a:rPr>
              <a:t>GOOD LOANS </a:t>
            </a:r>
            <a:r>
              <a:rPr lang="en-US" sz="2400" dirty="0">
                <a:solidFill>
                  <a:srgbClr val="9BBEEE"/>
                </a:solidFill>
                <a:latin typeface="Poppins Medium" panose="00000600000000000000" pitchFamily="2" charset="0"/>
                <a:cs typeface="Poppins Medium" panose="00000600000000000000" pitchFamily="2" charset="0"/>
              </a:rPr>
              <a:t>VS</a:t>
            </a:r>
            <a:r>
              <a:rPr lang="en-US" sz="3200" dirty="0">
                <a:solidFill>
                  <a:srgbClr val="9BBEEE"/>
                </a:solidFill>
                <a:latin typeface="Poppins Medium" panose="00000600000000000000" pitchFamily="2" charset="0"/>
                <a:cs typeface="Poppins Medium" panose="00000600000000000000" pitchFamily="2" charset="0"/>
              </a:rPr>
              <a:t> </a:t>
            </a:r>
            <a:r>
              <a:rPr lang="en-US" sz="3200" dirty="0">
                <a:solidFill>
                  <a:srgbClr val="FA4C4C"/>
                </a:solidFill>
                <a:latin typeface="Poppins Medium" panose="00000600000000000000" pitchFamily="2" charset="0"/>
                <a:cs typeface="Poppins Medium" panose="00000600000000000000" pitchFamily="2" charset="0"/>
              </a:rPr>
              <a:t>BAD LOANS </a:t>
            </a:r>
            <a:endParaRPr lang="en-IN" sz="3200" dirty="0">
              <a:solidFill>
                <a:srgbClr val="FA4C4C"/>
              </a:solidFill>
              <a:latin typeface="Poppins Medium" panose="00000600000000000000" pitchFamily="2" charset="0"/>
              <a:cs typeface="Poppins Medium" panose="00000600000000000000" pitchFamily="2" charset="0"/>
            </a:endParaRPr>
          </a:p>
        </p:txBody>
      </p:sp>
      <p:grpSp>
        <p:nvGrpSpPr>
          <p:cNvPr id="15" name="Group 14">
            <a:extLst>
              <a:ext uri="{FF2B5EF4-FFF2-40B4-BE49-F238E27FC236}">
                <a16:creationId xmlns:a16="http://schemas.microsoft.com/office/drawing/2014/main" id="{B078F2AA-AB53-43E1-BD31-8C74297DADD3}"/>
              </a:ext>
            </a:extLst>
          </p:cNvPr>
          <p:cNvGrpSpPr/>
          <p:nvPr/>
        </p:nvGrpSpPr>
        <p:grpSpPr>
          <a:xfrm>
            <a:off x="762349" y="873669"/>
            <a:ext cx="2749779" cy="3042027"/>
            <a:chOff x="762349" y="873669"/>
            <a:chExt cx="2749779" cy="3042027"/>
          </a:xfrm>
        </p:grpSpPr>
        <p:sp>
          <p:nvSpPr>
            <p:cNvPr id="18" name="Rectangle 17">
              <a:extLst>
                <a:ext uri="{FF2B5EF4-FFF2-40B4-BE49-F238E27FC236}">
                  <a16:creationId xmlns:a16="http://schemas.microsoft.com/office/drawing/2014/main" id="{2F1DF97B-18BE-416C-822C-B4BBE3802740}"/>
                </a:ext>
              </a:extLst>
            </p:cNvPr>
            <p:cNvSpPr/>
            <p:nvPr/>
          </p:nvSpPr>
          <p:spPr>
            <a:xfrm>
              <a:off x="803146" y="873669"/>
              <a:ext cx="1427434" cy="307777"/>
            </a:xfrm>
            <a:prstGeom prst="rect">
              <a:avLst/>
            </a:prstGeom>
          </p:spPr>
          <p:txBody>
            <a:bodyPr wrap="square">
              <a:spAutoFit/>
            </a:bodyPr>
            <a:lstStyle/>
            <a:p>
              <a:r>
                <a:rPr lang="en-US" dirty="0">
                  <a:solidFill>
                    <a:schemeClr val="bg2"/>
                  </a:solidFill>
                  <a:latin typeface="Poppins Medium" panose="00000600000000000000" pitchFamily="2" charset="0"/>
                  <a:ea typeface="Montserrat Light" charset="0"/>
                  <a:cs typeface="Poppins Medium" panose="00000600000000000000" pitchFamily="2" charset="0"/>
                </a:rPr>
                <a:t>GOOD LOANS:</a:t>
              </a:r>
              <a:endParaRPr lang="en-US" dirty="0">
                <a:solidFill>
                  <a:schemeClr val="tx2">
                    <a:lumMod val="75000"/>
                  </a:schemeClr>
                </a:solidFill>
                <a:latin typeface="Poppins Medium" panose="00000600000000000000" pitchFamily="2" charset="0"/>
                <a:ea typeface="Montserrat Light" charset="0"/>
                <a:cs typeface="Poppins Medium" panose="00000600000000000000" pitchFamily="2" charset="0"/>
              </a:endParaRPr>
            </a:p>
          </p:txBody>
        </p:sp>
        <p:pic>
          <p:nvPicPr>
            <p:cNvPr id="3" name="Picture 2">
              <a:extLst>
                <a:ext uri="{FF2B5EF4-FFF2-40B4-BE49-F238E27FC236}">
                  <a16:creationId xmlns:a16="http://schemas.microsoft.com/office/drawing/2014/main" id="{2AAF7081-661D-430C-92DC-B8C695F2317C}"/>
                </a:ext>
              </a:extLst>
            </p:cNvPr>
            <p:cNvPicPr>
              <a:picLocks noChangeAspect="1"/>
            </p:cNvPicPr>
            <p:nvPr/>
          </p:nvPicPr>
          <p:blipFill>
            <a:blip r:embed="rId3"/>
            <a:stretch>
              <a:fillRect/>
            </a:stretch>
          </p:blipFill>
          <p:spPr>
            <a:xfrm>
              <a:off x="762349" y="1175351"/>
              <a:ext cx="2749779" cy="2740345"/>
            </a:xfrm>
            <a:prstGeom prst="rect">
              <a:avLst/>
            </a:prstGeom>
          </p:spPr>
        </p:pic>
      </p:grpSp>
      <p:pic>
        <p:nvPicPr>
          <p:cNvPr id="10" name="Picture 9">
            <a:extLst>
              <a:ext uri="{FF2B5EF4-FFF2-40B4-BE49-F238E27FC236}">
                <a16:creationId xmlns:a16="http://schemas.microsoft.com/office/drawing/2014/main" id="{572BEEC6-1B5D-42DD-98A7-1BF00DFC7EA1}"/>
              </a:ext>
            </a:extLst>
          </p:cNvPr>
          <p:cNvPicPr>
            <a:picLocks noChangeAspect="1"/>
          </p:cNvPicPr>
          <p:nvPr/>
        </p:nvPicPr>
        <p:blipFill>
          <a:blip r:embed="rId4"/>
          <a:stretch>
            <a:fillRect/>
          </a:stretch>
        </p:blipFill>
        <p:spPr>
          <a:xfrm>
            <a:off x="1004899" y="3956826"/>
            <a:ext cx="2126229" cy="1146956"/>
          </a:xfrm>
          <a:prstGeom prst="rect">
            <a:avLst/>
          </a:prstGeom>
          <a:effectLst>
            <a:outerShdw blurRad="50800" dist="38100" dir="8100000" algn="tr" rotWithShape="0">
              <a:prstClr val="black">
                <a:alpha val="40000"/>
              </a:prstClr>
            </a:outerShdw>
          </a:effectLst>
        </p:spPr>
      </p:pic>
      <p:sp>
        <p:nvSpPr>
          <p:cNvPr id="19" name="Rectangle 18">
            <a:extLst>
              <a:ext uri="{FF2B5EF4-FFF2-40B4-BE49-F238E27FC236}">
                <a16:creationId xmlns:a16="http://schemas.microsoft.com/office/drawing/2014/main" id="{89EF80E5-A190-402D-8023-5AE9D0CC14D9}"/>
              </a:ext>
            </a:extLst>
          </p:cNvPr>
          <p:cNvSpPr/>
          <p:nvPr/>
        </p:nvSpPr>
        <p:spPr>
          <a:xfrm>
            <a:off x="5312803" y="867574"/>
            <a:ext cx="1427434" cy="307777"/>
          </a:xfrm>
          <a:prstGeom prst="rect">
            <a:avLst/>
          </a:prstGeom>
        </p:spPr>
        <p:txBody>
          <a:bodyPr wrap="square">
            <a:spAutoFit/>
          </a:bodyPr>
          <a:lstStyle/>
          <a:p>
            <a:r>
              <a:rPr lang="en-US" dirty="0">
                <a:solidFill>
                  <a:srgbClr val="FA4C4C"/>
                </a:solidFill>
                <a:latin typeface="Poppins Medium" panose="00000600000000000000" pitchFamily="2" charset="0"/>
                <a:ea typeface="Montserrat Light" charset="0"/>
                <a:cs typeface="Poppins Medium" panose="00000600000000000000" pitchFamily="2" charset="0"/>
              </a:rPr>
              <a:t>BAD LOANS:</a:t>
            </a:r>
          </a:p>
        </p:txBody>
      </p:sp>
      <p:pic>
        <p:nvPicPr>
          <p:cNvPr id="6" name="Picture 5">
            <a:extLst>
              <a:ext uri="{FF2B5EF4-FFF2-40B4-BE49-F238E27FC236}">
                <a16:creationId xmlns:a16="http://schemas.microsoft.com/office/drawing/2014/main" id="{95D9B383-3CDE-4878-91BF-34C93232F7B5}"/>
              </a:ext>
            </a:extLst>
          </p:cNvPr>
          <p:cNvPicPr>
            <a:picLocks noChangeAspect="1"/>
          </p:cNvPicPr>
          <p:nvPr/>
        </p:nvPicPr>
        <p:blipFill>
          <a:blip r:embed="rId5"/>
          <a:stretch>
            <a:fillRect/>
          </a:stretch>
        </p:blipFill>
        <p:spPr>
          <a:xfrm>
            <a:off x="5266343" y="1175351"/>
            <a:ext cx="2597619" cy="2740345"/>
          </a:xfrm>
          <a:prstGeom prst="rect">
            <a:avLst/>
          </a:prstGeom>
        </p:spPr>
      </p:pic>
      <p:pic>
        <p:nvPicPr>
          <p:cNvPr id="12" name="Picture 11">
            <a:extLst>
              <a:ext uri="{FF2B5EF4-FFF2-40B4-BE49-F238E27FC236}">
                <a16:creationId xmlns:a16="http://schemas.microsoft.com/office/drawing/2014/main" id="{204FA1CB-D314-49FF-9FE3-E9E5C787D9AB}"/>
              </a:ext>
            </a:extLst>
          </p:cNvPr>
          <p:cNvPicPr>
            <a:picLocks noChangeAspect="1"/>
          </p:cNvPicPr>
          <p:nvPr/>
        </p:nvPicPr>
        <p:blipFill>
          <a:blip r:embed="rId6"/>
          <a:stretch>
            <a:fillRect/>
          </a:stretch>
        </p:blipFill>
        <p:spPr>
          <a:xfrm>
            <a:off x="5452645" y="3956826"/>
            <a:ext cx="1993308" cy="1146956"/>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307336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6" name="Google Shape;326;p37"/>
          <p:cNvGrpSpPr/>
          <p:nvPr/>
        </p:nvGrpSpPr>
        <p:grpSpPr>
          <a:xfrm>
            <a:off x="6686086" y="-205110"/>
            <a:ext cx="2708200" cy="2650000"/>
            <a:chOff x="6048779" y="-45783"/>
            <a:chExt cx="2708200" cy="2650000"/>
          </a:xfrm>
        </p:grpSpPr>
        <p:grpSp>
          <p:nvGrpSpPr>
            <p:cNvPr id="327" name="Google Shape;327;p37"/>
            <p:cNvGrpSpPr/>
            <p:nvPr/>
          </p:nvGrpSpPr>
          <p:grpSpPr>
            <a:xfrm>
              <a:off x="8375979" y="-45783"/>
              <a:ext cx="381000" cy="2650000"/>
              <a:chOff x="546713" y="-723100"/>
              <a:chExt cx="381000" cy="2650000"/>
            </a:xfrm>
          </p:grpSpPr>
          <p:sp>
            <p:nvSpPr>
              <p:cNvPr id="328" name="Google Shape;328;p37"/>
              <p:cNvSpPr/>
              <p:nvPr/>
            </p:nvSpPr>
            <p:spPr>
              <a:xfrm rot="10800000" flipH="1">
                <a:off x="546713" y="-7231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7"/>
              <p:cNvSpPr/>
              <p:nvPr/>
            </p:nvSpPr>
            <p:spPr>
              <a:xfrm rot="10800000" flipH="1">
                <a:off x="546713" y="-1558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7"/>
              <p:cNvSpPr/>
              <p:nvPr/>
            </p:nvSpPr>
            <p:spPr>
              <a:xfrm rot="10800000" flipH="1">
                <a:off x="546713" y="41140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7"/>
              <p:cNvSpPr/>
              <p:nvPr/>
            </p:nvSpPr>
            <p:spPr>
              <a:xfrm rot="10800000" flipH="1">
                <a:off x="546713" y="978650"/>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rot="10800000" flipH="1">
                <a:off x="546713" y="1545900"/>
                <a:ext cx="381000" cy="38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7"/>
            <p:cNvSpPr/>
            <p:nvPr/>
          </p:nvSpPr>
          <p:spPr>
            <a:xfrm rot="10800000" flipH="1">
              <a:off x="77941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7"/>
            <p:cNvSpPr/>
            <p:nvPr/>
          </p:nvSpPr>
          <p:spPr>
            <a:xfrm rot="10800000" flipH="1">
              <a:off x="72123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7"/>
            <p:cNvSpPr/>
            <p:nvPr/>
          </p:nvSpPr>
          <p:spPr>
            <a:xfrm rot="10800000" flipH="1">
              <a:off x="66305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7"/>
            <p:cNvSpPr/>
            <p:nvPr/>
          </p:nvSpPr>
          <p:spPr>
            <a:xfrm rot="10800000" flipH="1">
              <a:off x="6048779" y="-45783"/>
              <a:ext cx="381000" cy="38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Title 2">
            <a:extLst>
              <a:ext uri="{FF2B5EF4-FFF2-40B4-BE49-F238E27FC236}">
                <a16:creationId xmlns:a16="http://schemas.microsoft.com/office/drawing/2014/main" id="{4B9C0676-CD2D-4A95-8BE2-A89B6C023B28}"/>
              </a:ext>
            </a:extLst>
          </p:cNvPr>
          <p:cNvSpPr>
            <a:spLocks noGrp="1"/>
          </p:cNvSpPr>
          <p:nvPr>
            <p:ph type="title"/>
          </p:nvPr>
        </p:nvSpPr>
        <p:spPr>
          <a:xfrm>
            <a:off x="200475" y="160404"/>
            <a:ext cx="7649211" cy="572700"/>
          </a:xfrm>
        </p:spPr>
        <p:txBody>
          <a:bodyPr/>
          <a:lstStyle/>
          <a:p>
            <a:r>
              <a:rPr lang="en-US" sz="3200" dirty="0">
                <a:solidFill>
                  <a:srgbClr val="9BBEEE"/>
                </a:solidFill>
                <a:latin typeface="Poppins Medium" panose="00000600000000000000" pitchFamily="2" charset="0"/>
                <a:cs typeface="Poppins Medium" panose="00000600000000000000" pitchFamily="2" charset="0"/>
              </a:rPr>
              <a:t>MONTHLY LOAN TREND BY </a:t>
            </a:r>
            <a:r>
              <a:rPr lang="en-US" sz="3200" dirty="0">
                <a:solidFill>
                  <a:srgbClr val="6BBD9B"/>
                </a:solidFill>
                <a:latin typeface="Poppins Medium" panose="00000600000000000000" pitchFamily="2" charset="0"/>
                <a:cs typeface="Poppins Medium" panose="00000600000000000000" pitchFamily="2" charset="0"/>
              </a:rPr>
              <a:t>ISSUE DATE</a:t>
            </a:r>
            <a:endParaRPr lang="en-IN" sz="3200" dirty="0">
              <a:solidFill>
                <a:srgbClr val="6BBD9B"/>
              </a:solidFill>
              <a:latin typeface="Poppins Medium" panose="00000600000000000000" pitchFamily="2" charset="0"/>
              <a:cs typeface="Poppins Medium" panose="00000600000000000000" pitchFamily="2" charset="0"/>
            </a:endParaRPr>
          </a:p>
        </p:txBody>
      </p:sp>
      <p:pic>
        <p:nvPicPr>
          <p:cNvPr id="3" name="Picture 2">
            <a:extLst>
              <a:ext uri="{FF2B5EF4-FFF2-40B4-BE49-F238E27FC236}">
                <a16:creationId xmlns:a16="http://schemas.microsoft.com/office/drawing/2014/main" id="{23CD04C7-9042-4E97-9047-1196DCC11ECE}"/>
              </a:ext>
            </a:extLst>
          </p:cNvPr>
          <p:cNvPicPr>
            <a:picLocks noChangeAspect="1"/>
          </p:cNvPicPr>
          <p:nvPr/>
        </p:nvPicPr>
        <p:blipFill>
          <a:blip r:embed="rId3"/>
          <a:stretch>
            <a:fillRect/>
          </a:stretch>
        </p:blipFill>
        <p:spPr>
          <a:xfrm>
            <a:off x="651303" y="1293534"/>
            <a:ext cx="3373777" cy="1956347"/>
          </a:xfrm>
          <a:prstGeom prst="rect">
            <a:avLst/>
          </a:prstGeom>
        </p:spPr>
      </p:pic>
      <p:pic>
        <p:nvPicPr>
          <p:cNvPr id="6" name="Picture 5">
            <a:extLst>
              <a:ext uri="{FF2B5EF4-FFF2-40B4-BE49-F238E27FC236}">
                <a16:creationId xmlns:a16="http://schemas.microsoft.com/office/drawing/2014/main" id="{8C51B32E-B0A8-4B60-90C8-3C05ED6BF445}"/>
              </a:ext>
            </a:extLst>
          </p:cNvPr>
          <p:cNvPicPr>
            <a:picLocks noChangeAspect="1"/>
          </p:cNvPicPr>
          <p:nvPr/>
        </p:nvPicPr>
        <p:blipFill>
          <a:blip r:embed="rId4"/>
          <a:stretch>
            <a:fillRect/>
          </a:stretch>
        </p:blipFill>
        <p:spPr>
          <a:xfrm>
            <a:off x="4406728" y="1068091"/>
            <a:ext cx="1879918" cy="1203807"/>
          </a:xfrm>
          <a:prstGeom prst="rect">
            <a:avLst/>
          </a:prstGeom>
          <a:effectLst>
            <a:outerShdw blurRad="50800" dist="38100" dir="8100000" algn="tr" rotWithShape="0">
              <a:prstClr val="black">
                <a:alpha val="40000"/>
              </a:prstClr>
            </a:outerShdw>
          </a:effectLst>
        </p:spPr>
      </p:pic>
      <p:pic>
        <p:nvPicPr>
          <p:cNvPr id="10" name="Picture 9">
            <a:extLst>
              <a:ext uri="{FF2B5EF4-FFF2-40B4-BE49-F238E27FC236}">
                <a16:creationId xmlns:a16="http://schemas.microsoft.com/office/drawing/2014/main" id="{4892BC3B-FEE4-4F54-AF15-FA63967FC581}"/>
              </a:ext>
            </a:extLst>
          </p:cNvPr>
          <p:cNvPicPr>
            <a:picLocks noChangeAspect="1"/>
          </p:cNvPicPr>
          <p:nvPr/>
        </p:nvPicPr>
        <p:blipFill>
          <a:blip r:embed="rId5"/>
          <a:stretch>
            <a:fillRect/>
          </a:stretch>
        </p:blipFill>
        <p:spPr>
          <a:xfrm>
            <a:off x="6622733" y="1068091"/>
            <a:ext cx="1869963" cy="1202416"/>
          </a:xfrm>
          <a:prstGeom prst="rect">
            <a:avLst/>
          </a:prstGeom>
          <a:effectLst>
            <a:outerShdw blurRad="50800" dist="38100" dir="8100000" algn="tr" rotWithShape="0">
              <a:prstClr val="black">
                <a:alpha val="40000"/>
              </a:prstClr>
            </a:outerShdw>
          </a:effectLst>
        </p:spPr>
      </p:pic>
      <p:pic>
        <p:nvPicPr>
          <p:cNvPr id="12" name="Picture 11">
            <a:extLst>
              <a:ext uri="{FF2B5EF4-FFF2-40B4-BE49-F238E27FC236}">
                <a16:creationId xmlns:a16="http://schemas.microsoft.com/office/drawing/2014/main" id="{A91DF807-C473-4852-8B2F-F82CDEBD0E7E}"/>
              </a:ext>
            </a:extLst>
          </p:cNvPr>
          <p:cNvPicPr>
            <a:picLocks noChangeAspect="1"/>
          </p:cNvPicPr>
          <p:nvPr/>
        </p:nvPicPr>
        <p:blipFill>
          <a:blip r:embed="rId6"/>
          <a:stretch>
            <a:fillRect/>
          </a:stretch>
        </p:blipFill>
        <p:spPr>
          <a:xfrm>
            <a:off x="5525343" y="2444889"/>
            <a:ext cx="1987679" cy="1262088"/>
          </a:xfrm>
          <a:prstGeom prst="rect">
            <a:avLst/>
          </a:prstGeom>
          <a:effectLst>
            <a:outerShdw blurRad="50800" dist="38100" dir="8100000" algn="tr" rotWithShape="0">
              <a:prstClr val="black">
                <a:alpha val="40000"/>
              </a:prstClr>
            </a:outerShdw>
          </a:effectLst>
        </p:spPr>
      </p:pic>
      <p:sp>
        <p:nvSpPr>
          <p:cNvPr id="26" name="Rectangle 25">
            <a:extLst>
              <a:ext uri="{FF2B5EF4-FFF2-40B4-BE49-F238E27FC236}">
                <a16:creationId xmlns:a16="http://schemas.microsoft.com/office/drawing/2014/main" id="{6D058749-6113-4D2C-B88B-3922E5848009}"/>
              </a:ext>
            </a:extLst>
          </p:cNvPr>
          <p:cNvSpPr/>
          <p:nvPr/>
        </p:nvSpPr>
        <p:spPr>
          <a:xfrm>
            <a:off x="285275" y="4281366"/>
            <a:ext cx="8609343" cy="553998"/>
          </a:xfrm>
          <a:prstGeom prst="rect">
            <a:avLst/>
          </a:prstGeom>
        </p:spPr>
        <p:txBody>
          <a:bodyPr wrap="square">
            <a:spAutoFit/>
          </a:bodyPr>
          <a:lstStyle/>
          <a:p>
            <a:pPr marL="171450" indent="-171450">
              <a:buFontTx/>
              <a:buChar char="-"/>
            </a:pPr>
            <a:r>
              <a:rPr lang="en-US" sz="1000" dirty="0">
                <a:solidFill>
                  <a:srgbClr val="002060"/>
                </a:solidFill>
                <a:latin typeface="Poppins Light" panose="00000400000000000000" pitchFamily="2" charset="0"/>
                <a:ea typeface="Montserrat Light" charset="0"/>
                <a:cs typeface="Poppins Light" panose="00000400000000000000" pitchFamily="2" charset="0"/>
              </a:rPr>
              <a:t>Overall Monthly Trend over the entire year has been positive. </a:t>
            </a:r>
          </a:p>
          <a:p>
            <a:pPr marL="171450" indent="-171450">
              <a:buFontTx/>
              <a:buChar char="-"/>
            </a:pPr>
            <a:r>
              <a:rPr lang="en-US" sz="1000" dirty="0">
                <a:solidFill>
                  <a:srgbClr val="002060"/>
                </a:solidFill>
                <a:latin typeface="Poppins Light" panose="00000400000000000000" pitchFamily="2" charset="0"/>
                <a:ea typeface="Montserrat Light" charset="0"/>
                <a:cs typeface="Poppins Light" panose="00000400000000000000" pitchFamily="2" charset="0"/>
              </a:rPr>
              <a:t>Total Loan Applications have increased month by month and so has the funded amount.</a:t>
            </a:r>
          </a:p>
          <a:p>
            <a:pPr marL="171450" indent="-171450">
              <a:buFontTx/>
              <a:buChar char="-"/>
            </a:pPr>
            <a:r>
              <a:rPr lang="en-US" sz="1000" dirty="0">
                <a:solidFill>
                  <a:srgbClr val="002060"/>
                </a:solidFill>
                <a:latin typeface="Poppins Light" panose="00000400000000000000" pitchFamily="2" charset="0"/>
                <a:ea typeface="Montserrat Light" charset="0"/>
                <a:cs typeface="Poppins Light" panose="00000400000000000000" pitchFamily="2" charset="0"/>
              </a:rPr>
              <a:t>Total amount received back by the bank stalled a bit in the periods of (Jan-Feb), (March-Apr) and (Oct-Nov).</a:t>
            </a:r>
          </a:p>
        </p:txBody>
      </p:sp>
    </p:spTree>
    <p:extLst>
      <p:ext uri="{BB962C8B-B14F-4D97-AF65-F5344CB8AC3E}">
        <p14:creationId xmlns:p14="http://schemas.microsoft.com/office/powerpoint/2010/main" val="2225616583"/>
      </p:ext>
    </p:extLst>
  </p:cSld>
  <p:clrMapOvr>
    <a:masterClrMapping/>
  </p:clrMapOvr>
</p:sld>
</file>

<file path=ppt/theme/theme1.xml><?xml version="1.0" encoding="utf-8"?>
<a:theme xmlns:a="http://schemas.openxmlformats.org/drawingml/2006/main" name="Bank Loan Proposal by Slidesgo">
  <a:themeElements>
    <a:clrScheme name="Simple Light">
      <a:dk1>
        <a:srgbClr val="FFFFFF"/>
      </a:dk1>
      <a:lt1>
        <a:srgbClr val="5680BC"/>
      </a:lt1>
      <a:dk2>
        <a:srgbClr val="6BBD9B"/>
      </a:dk2>
      <a:lt2>
        <a:srgbClr val="9BBEEE"/>
      </a:lt2>
      <a:accent1>
        <a:srgbClr val="EFEFEF"/>
      </a:accent1>
      <a:accent2>
        <a:srgbClr val="FFFFFF"/>
      </a:accent2>
      <a:accent3>
        <a:srgbClr val="FFFFFF"/>
      </a:accent3>
      <a:accent4>
        <a:srgbClr val="FFFFFF"/>
      </a:accent4>
      <a:accent5>
        <a:srgbClr val="FFFFFF"/>
      </a:accent5>
      <a:accent6>
        <a:srgbClr val="FFFFFF"/>
      </a:accent6>
      <a:hlink>
        <a:srgbClr val="5680B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TotalTime>
  <Words>916</Words>
  <Application>Microsoft Office PowerPoint</Application>
  <PresentationFormat>On-screen Show (16:9)</PresentationFormat>
  <Paragraphs>69</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Lexend Deca</vt:lpstr>
      <vt:lpstr>Bebas Neue</vt:lpstr>
      <vt:lpstr>Poppins Light</vt:lpstr>
      <vt:lpstr>Inter</vt:lpstr>
      <vt:lpstr>Lato Light</vt:lpstr>
      <vt:lpstr>Arial</vt:lpstr>
      <vt:lpstr>Poppins Medium</vt:lpstr>
      <vt:lpstr>Bank Loan Proposal by Slidesgo</vt:lpstr>
      <vt:lpstr>BANK LOAN ANALYSIS</vt:lpstr>
      <vt:lpstr>PROBLEM STATEMENT</vt:lpstr>
      <vt:lpstr>ABOUT THE DATASET</vt:lpstr>
      <vt:lpstr>KEY PERFROMANCE INDICATORS</vt:lpstr>
      <vt:lpstr>GENERATING &amp; DESIGNING KPIs</vt:lpstr>
      <vt:lpstr>GENERATING &amp; DESIGNING KPIs</vt:lpstr>
      <vt:lpstr>GENERATING &amp; DESIGNING KPIs</vt:lpstr>
      <vt:lpstr>GOOD LOANS VS BAD LOANS </vt:lpstr>
      <vt:lpstr>MONTHLY LOAN TREND BY ISSUE DATE</vt:lpstr>
      <vt:lpstr>REGIONAL LOAN ANALYSIS BY STATE</vt:lpstr>
      <vt:lpstr>LOAN TERM ANALYSIS</vt:lpstr>
      <vt:lpstr>EMPLOYMENT DURATION ANALYSIS</vt:lpstr>
      <vt:lpstr>LOAN PURPOSE ANALYSIS</vt:lpstr>
      <vt:lpstr>DASHBOARD SNAPSHOTS</vt:lpstr>
      <vt:lpstr>KEY BUSINESS USE-CASES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PROPOSAL</dc:title>
  <dc:creator>prithu sharma</dc:creator>
  <cp:lastModifiedBy>prithu sharma</cp:lastModifiedBy>
  <cp:revision>33</cp:revision>
  <dcterms:modified xsi:type="dcterms:W3CDTF">2024-03-16T06:15:42Z</dcterms:modified>
</cp:coreProperties>
</file>